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0" r:id="rId2"/>
    <p:sldId id="256" r:id="rId3"/>
    <p:sldId id="269" r:id="rId4"/>
    <p:sldId id="271" r:id="rId5"/>
    <p:sldId id="263" r:id="rId6"/>
    <p:sldId id="260" r:id="rId7"/>
    <p:sldId id="264" r:id="rId8"/>
    <p:sldId id="267" r:id="rId9"/>
    <p:sldId id="261" r:id="rId10"/>
    <p:sldId id="262" r:id="rId11"/>
    <p:sldId id="265" r:id="rId12"/>
    <p:sldId id="259" r:id="rId13"/>
    <p:sldId id="272" r:id="rId14"/>
    <p:sldId id="273" r:id="rId15"/>
    <p:sldId id="274" r:id="rId16"/>
    <p:sldId id="275" r:id="rId17"/>
    <p:sldId id="276" r:id="rId18"/>
    <p:sldId id="278" r:id="rId19"/>
    <p:sldId id="279" r:id="rId20"/>
    <p:sldId id="280" r:id="rId21"/>
    <p:sldId id="281" r:id="rId22"/>
    <p:sldId id="282" r:id="rId23"/>
    <p:sldId id="283" r:id="rId24"/>
    <p:sldId id="284" r:id="rId25"/>
    <p:sldId id="285" r:id="rId26"/>
    <p:sldId id="266" r:id="rId27"/>
    <p:sldId id="268" r:id="rId2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301" autoAdjust="0"/>
  </p:normalViewPr>
  <p:slideViewPr>
    <p:cSldViewPr snapToGrid="0" showGuides="1">
      <p:cViewPr varScale="1">
        <p:scale>
          <a:sx n="68" d="100"/>
          <a:sy n="68" d="100"/>
        </p:scale>
        <p:origin x="48" y="48"/>
      </p:cViewPr>
      <p:guideLst>
        <p:guide orient="horz"/>
        <p:guide/>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Blad1!$A$2:$A$12</c:f>
              <c:strCache>
                <c:ptCount val="11"/>
                <c:pt idx="0">
                  <c:v>juni</c:v>
                </c:pt>
                <c:pt idx="1">
                  <c:v>juli</c:v>
                </c:pt>
                <c:pt idx="2">
                  <c:v>augusti</c:v>
                </c:pt>
                <c:pt idx="3">
                  <c:v>september</c:v>
                </c:pt>
                <c:pt idx="4">
                  <c:v>oktober</c:v>
                </c:pt>
                <c:pt idx="5">
                  <c:v>november</c:v>
                </c:pt>
                <c:pt idx="6">
                  <c:v>december</c:v>
                </c:pt>
                <c:pt idx="7">
                  <c:v>januari</c:v>
                </c:pt>
                <c:pt idx="8">
                  <c:v>februari</c:v>
                </c:pt>
                <c:pt idx="9">
                  <c:v>mars</c:v>
                </c:pt>
                <c:pt idx="10">
                  <c:v>april</c:v>
                </c:pt>
              </c:strCache>
            </c:strRef>
          </c:cat>
          <c:val>
            <c:numRef>
              <c:f>Blad1!$B$2:$B$12</c:f>
              <c:numCache>
                <c:formatCode>General</c:formatCode>
                <c:ptCount val="11"/>
                <c:pt idx="0">
                  <c:v>7281</c:v>
                </c:pt>
                <c:pt idx="1">
                  <c:v>24704</c:v>
                </c:pt>
                <c:pt idx="2">
                  <c:v>36949</c:v>
                </c:pt>
                <c:pt idx="3">
                  <c:v>44230</c:v>
                </c:pt>
                <c:pt idx="4">
                  <c:v>48602</c:v>
                </c:pt>
                <c:pt idx="5">
                  <c:v>40880</c:v>
                </c:pt>
                <c:pt idx="6">
                  <c:v>33618</c:v>
                </c:pt>
                <c:pt idx="7">
                  <c:v>51838</c:v>
                </c:pt>
                <c:pt idx="8">
                  <c:v>48692</c:v>
                </c:pt>
                <c:pt idx="9">
                  <c:v>72467</c:v>
                </c:pt>
                <c:pt idx="10">
                  <c:v>72066</c:v>
                </c:pt>
              </c:numCache>
            </c:numRef>
          </c:val>
          <c:extLst>
            <c:ext xmlns:c16="http://schemas.microsoft.com/office/drawing/2014/chart" uri="{C3380CC4-5D6E-409C-BE32-E72D297353CC}">
              <c16:uniqueId val="{00000000-BAEC-46A1-BA15-5A4EBD90045D}"/>
            </c:ext>
          </c:extLst>
        </c:ser>
        <c:dLbls>
          <c:dLblPos val="outEnd"/>
          <c:showLegendKey val="0"/>
          <c:showVal val="1"/>
          <c:showCatName val="0"/>
          <c:showSerName val="0"/>
          <c:showPercent val="0"/>
          <c:showBubbleSize val="0"/>
        </c:dLbls>
        <c:gapWidth val="219"/>
        <c:overlap val="-27"/>
        <c:axId val="499107184"/>
        <c:axId val="499104232"/>
      </c:barChart>
      <c:catAx>
        <c:axId val="49910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499104232"/>
        <c:crosses val="autoZero"/>
        <c:auto val="1"/>
        <c:lblAlgn val="ctr"/>
        <c:lblOffset val="100"/>
        <c:noMultiLvlLbl val="0"/>
      </c:catAx>
      <c:valAx>
        <c:axId val="499104232"/>
        <c:scaling>
          <c:orientation val="minMax"/>
        </c:scaling>
        <c:delete val="1"/>
        <c:axPos val="l"/>
        <c:numFmt formatCode="General" sourceLinked="1"/>
        <c:majorTickMark val="none"/>
        <c:minorTickMark val="none"/>
        <c:tickLblPos val="nextTo"/>
        <c:crossAx val="499107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5E4F9-C9CB-4800-8118-C3F65A94CE56}" type="datetimeFigureOut">
              <a:rPr lang="sv-SE" smtClean="0"/>
              <a:t>2017-05-11</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1B1C0-4D43-4C81-B4CF-906CD97ED91E}" type="slidenum">
              <a:rPr lang="sv-SE" smtClean="0"/>
              <a:t>‹#›</a:t>
            </a:fld>
            <a:endParaRPr lang="sv-SE"/>
          </a:p>
        </p:txBody>
      </p:sp>
    </p:spTree>
    <p:extLst>
      <p:ext uri="{BB962C8B-B14F-4D97-AF65-F5344CB8AC3E}">
        <p14:creationId xmlns:p14="http://schemas.microsoft.com/office/powerpoint/2010/main" val="2696974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101B1C0-4D43-4C81-B4CF-906CD97ED91E}" type="slidenum">
              <a:rPr lang="sv-SE" smtClean="0"/>
              <a:t>2</a:t>
            </a:fld>
            <a:endParaRPr lang="sv-SE" dirty="0"/>
          </a:p>
        </p:txBody>
      </p:sp>
    </p:spTree>
    <p:extLst>
      <p:ext uri="{BB962C8B-B14F-4D97-AF65-F5344CB8AC3E}">
        <p14:creationId xmlns:p14="http://schemas.microsoft.com/office/powerpoint/2010/main" val="2674385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har ett regeringsuppdrag</a:t>
            </a:r>
            <a:r>
              <a:rPr lang="sv-SE" baseline="0" dirty="0" smtClean="0"/>
              <a:t> om att informera i studier. Bland annat står det i f</a:t>
            </a:r>
            <a:r>
              <a:rPr lang="sv-SE" dirty="0" smtClean="0"/>
              <a:t>örordningen med instruktion för Universitets- och högskolerådet; som utfärdats den 29 november 2012.</a:t>
            </a:r>
          </a:p>
          <a:p>
            <a:r>
              <a:rPr lang="sv-SE" dirty="0" smtClean="0"/>
              <a:t>Information 10 § Myndigheten ska informera om 1. högskoleutbildning i syfte att enskilda individer ska kunna göra välavvägda val i fråga om sådan utbildning.</a:t>
            </a:r>
          </a:p>
          <a:p>
            <a:endParaRPr lang="sv-SE" dirty="0" smtClean="0"/>
          </a:p>
          <a:p>
            <a:r>
              <a:rPr lang="sv-SE" baseline="0" dirty="0" smtClean="0"/>
              <a:t>Eftersom vi i tjänsten jämför utbildning tar informationen från SUSA navet så är alltid informationen om utbildningarna aktuell. Vi är också alltid objektiva och lyfter inte fram någon specifik högskola eller universitet.</a:t>
            </a:r>
          </a:p>
          <a:p>
            <a:endParaRPr lang="sv-SE" dirty="0" smtClean="0"/>
          </a:p>
          <a:p>
            <a:r>
              <a:rPr lang="sv-SE" dirty="0" smtClean="0"/>
              <a:t>I</a:t>
            </a:r>
            <a:r>
              <a:rPr lang="sv-SE" baseline="0" dirty="0" smtClean="0"/>
              <a:t> vårt informationsarbete så samarbetar vi även med studie- och yrkesvägledare. </a:t>
            </a:r>
            <a:endParaRPr lang="sv-SE" dirty="0"/>
          </a:p>
        </p:txBody>
      </p:sp>
      <p:sp>
        <p:nvSpPr>
          <p:cNvPr id="4" name="Platshållare för bildnummer 3"/>
          <p:cNvSpPr>
            <a:spLocks noGrp="1"/>
          </p:cNvSpPr>
          <p:nvPr>
            <p:ph type="sldNum" sz="quarter" idx="10"/>
          </p:nvPr>
        </p:nvSpPr>
        <p:spPr/>
        <p:txBody>
          <a:bodyPr/>
          <a:lstStyle/>
          <a:p>
            <a:fld id="{F5DC4DCF-F6F5-49C0-B978-391588734160}" type="slidenum">
              <a:rPr lang="sv-SE" smtClean="0"/>
              <a:t>14</a:t>
            </a:fld>
            <a:endParaRPr lang="sv-SE"/>
          </a:p>
        </p:txBody>
      </p:sp>
    </p:spTree>
    <p:extLst>
      <p:ext uri="{BB962C8B-B14F-4D97-AF65-F5344CB8AC3E}">
        <p14:creationId xmlns:p14="http://schemas.microsoft.com/office/powerpoint/2010/main" val="4229853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har flera huvudkanaler för vår studieinformation</a:t>
            </a:r>
            <a:r>
              <a:rPr lang="sv-SE" baseline="0" dirty="0" smtClean="0"/>
              <a:t> som riktar sig mot presumtiva studenter och befintliga studenter. Vi kommer berätta om studera.nu. </a:t>
            </a:r>
            <a:endParaRPr lang="sv-SE" dirty="0"/>
          </a:p>
        </p:txBody>
      </p:sp>
      <p:sp>
        <p:nvSpPr>
          <p:cNvPr id="4" name="Platshållare för bildnummer 3"/>
          <p:cNvSpPr>
            <a:spLocks noGrp="1"/>
          </p:cNvSpPr>
          <p:nvPr>
            <p:ph type="sldNum" sz="quarter" idx="10"/>
          </p:nvPr>
        </p:nvSpPr>
        <p:spPr/>
        <p:txBody>
          <a:bodyPr/>
          <a:lstStyle/>
          <a:p>
            <a:fld id="{F5DC4DCF-F6F5-49C0-B978-391588734160}" type="slidenum">
              <a:rPr lang="sv-SE" smtClean="0"/>
              <a:t>15</a:t>
            </a:fld>
            <a:endParaRPr lang="sv-SE"/>
          </a:p>
        </p:txBody>
      </p:sp>
    </p:spTree>
    <p:extLst>
      <p:ext uri="{BB962C8B-B14F-4D97-AF65-F5344CB8AC3E}">
        <p14:creationId xmlns:p14="http://schemas.microsoft.com/office/powerpoint/2010/main" val="2264127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Kanalerna har också olika inriktningar och syfte. Studera.nu</a:t>
            </a:r>
            <a:r>
              <a:rPr lang="sv-SE" baseline="0" dirty="0" smtClean="0"/>
              <a:t> ska främst vara vägledande och inspirera och informera objektivt om studier. </a:t>
            </a:r>
            <a:endParaRPr lang="sv-SE" dirty="0"/>
          </a:p>
        </p:txBody>
      </p:sp>
      <p:sp>
        <p:nvSpPr>
          <p:cNvPr id="4" name="Platshållare för bildnummer 3"/>
          <p:cNvSpPr>
            <a:spLocks noGrp="1"/>
          </p:cNvSpPr>
          <p:nvPr>
            <p:ph type="sldNum" sz="quarter" idx="10"/>
          </p:nvPr>
        </p:nvSpPr>
        <p:spPr/>
        <p:txBody>
          <a:bodyPr/>
          <a:lstStyle/>
          <a:p>
            <a:fld id="{F5DC4DCF-F6F5-49C0-B978-391588734160}" type="slidenum">
              <a:rPr lang="sv-SE" smtClean="0"/>
              <a:t>16</a:t>
            </a:fld>
            <a:endParaRPr lang="sv-SE"/>
          </a:p>
        </p:txBody>
      </p:sp>
    </p:spTree>
    <p:extLst>
      <p:ext uri="{BB962C8B-B14F-4D97-AF65-F5344CB8AC3E}">
        <p14:creationId xmlns:p14="http://schemas.microsoft.com/office/powerpoint/2010/main" val="176108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Från 16 juni</a:t>
            </a:r>
            <a:r>
              <a:rPr lang="sv-SE" baseline="0" dirty="0" smtClean="0"/>
              <a:t> 2016 (när mätningen startade) till 30 april 2017</a:t>
            </a:r>
            <a:endParaRPr lang="sv-SE" dirty="0" smtClean="0"/>
          </a:p>
          <a:p>
            <a:endParaRPr lang="sv-SE" dirty="0" smtClean="0"/>
          </a:p>
          <a:p>
            <a:endParaRPr lang="sv-SE" dirty="0" smtClean="0"/>
          </a:p>
          <a:p>
            <a:r>
              <a:rPr lang="sv-SE" dirty="0" smtClean="0"/>
              <a:t>Vanligaste sökorden:</a:t>
            </a:r>
          </a:p>
          <a:p>
            <a:pPr latinLnBrk="1"/>
            <a:r>
              <a:rPr lang="sv-SE" dirty="0" smtClean="0"/>
              <a:t>Sökterm, Totalt antal unika sökningar%, Totalt antal unika sökningar</a:t>
            </a:r>
          </a:p>
          <a:p>
            <a:pPr latinLnBrk="1"/>
            <a:endParaRPr lang="sv-SE" dirty="0" smtClean="0"/>
          </a:p>
          <a:p>
            <a:pPr latinLnBrk="1"/>
            <a:r>
              <a:rPr lang="sv-SE" dirty="0" smtClean="0">
                <a:effectLst/>
              </a:rPr>
              <a:t>1.</a:t>
            </a:r>
            <a:r>
              <a:rPr lang="sv-SE" sz="1200" kern="1200" dirty="0" smtClean="0">
                <a:solidFill>
                  <a:schemeClr val="tx1"/>
                </a:solidFill>
                <a:effectLst/>
                <a:latin typeface="+mn-lt"/>
                <a:ea typeface="+mn-ea"/>
                <a:cs typeface="+mn-cs"/>
              </a:rPr>
              <a:t>socionom</a:t>
            </a:r>
          </a:p>
          <a:p>
            <a:r>
              <a:rPr lang="sv-SE" dirty="0" smtClean="0">
                <a:effectLst/>
              </a:rPr>
              <a:t>11 948</a:t>
            </a:r>
          </a:p>
          <a:p>
            <a:pPr latinLnBrk="1"/>
            <a:r>
              <a:rPr lang="sv-SE" dirty="0" smtClean="0">
                <a:effectLst/>
              </a:rPr>
              <a:t>1,37 %</a:t>
            </a:r>
          </a:p>
          <a:p>
            <a:pPr latinLnBrk="1"/>
            <a:endParaRPr lang="sv-SE" dirty="0" smtClean="0">
              <a:effectLst/>
            </a:endParaRPr>
          </a:p>
          <a:p>
            <a:pPr latinLnBrk="1"/>
            <a:r>
              <a:rPr lang="sv-SE" dirty="0" smtClean="0">
                <a:effectLst/>
              </a:rPr>
              <a:t>2.</a:t>
            </a:r>
            <a:r>
              <a:rPr lang="sv-SE" sz="1200" kern="1200" dirty="0" smtClean="0">
                <a:solidFill>
                  <a:schemeClr val="tx1"/>
                </a:solidFill>
                <a:effectLst/>
                <a:latin typeface="+mn-lt"/>
                <a:ea typeface="+mn-ea"/>
                <a:cs typeface="+mn-cs"/>
              </a:rPr>
              <a:t>sjuksköterska</a:t>
            </a:r>
          </a:p>
          <a:p>
            <a:r>
              <a:rPr lang="sv-SE" dirty="0" smtClean="0">
                <a:effectLst/>
              </a:rPr>
              <a:t>11 746</a:t>
            </a:r>
          </a:p>
          <a:p>
            <a:pPr latinLnBrk="1"/>
            <a:r>
              <a:rPr lang="sv-SE" dirty="0" smtClean="0">
                <a:effectLst/>
              </a:rPr>
              <a:t>1,35 %</a:t>
            </a:r>
          </a:p>
          <a:p>
            <a:pPr latinLnBrk="1"/>
            <a:endParaRPr lang="sv-SE" dirty="0" smtClean="0">
              <a:effectLst/>
            </a:endParaRPr>
          </a:p>
          <a:p>
            <a:pPr latinLnBrk="1"/>
            <a:r>
              <a:rPr lang="sv-SE" dirty="0" smtClean="0">
                <a:effectLst/>
              </a:rPr>
              <a:t>3.</a:t>
            </a:r>
            <a:r>
              <a:rPr lang="sv-SE" sz="1200" kern="1200" dirty="0" smtClean="0">
                <a:solidFill>
                  <a:schemeClr val="tx1"/>
                </a:solidFill>
                <a:effectLst/>
                <a:latin typeface="+mn-lt"/>
                <a:ea typeface="+mn-ea"/>
                <a:cs typeface="+mn-cs"/>
              </a:rPr>
              <a:t>ekonomi</a:t>
            </a:r>
          </a:p>
          <a:p>
            <a:r>
              <a:rPr lang="sv-SE" dirty="0" smtClean="0">
                <a:effectLst/>
              </a:rPr>
              <a:t>10 311</a:t>
            </a:r>
          </a:p>
          <a:p>
            <a:pPr latinLnBrk="1"/>
            <a:r>
              <a:rPr lang="sv-SE" dirty="0" smtClean="0">
                <a:effectLst/>
              </a:rPr>
              <a:t>1,19 %</a:t>
            </a:r>
          </a:p>
          <a:p>
            <a:pPr latinLnBrk="1"/>
            <a:endParaRPr lang="sv-SE" dirty="0" smtClean="0">
              <a:effectLst/>
            </a:endParaRPr>
          </a:p>
          <a:p>
            <a:pPr latinLnBrk="1"/>
            <a:r>
              <a:rPr lang="sv-SE" dirty="0" smtClean="0">
                <a:effectLst/>
              </a:rPr>
              <a:t>4.</a:t>
            </a:r>
            <a:r>
              <a:rPr lang="sv-SE" sz="1200" kern="1200" dirty="0" smtClean="0">
                <a:solidFill>
                  <a:schemeClr val="tx1"/>
                </a:solidFill>
                <a:effectLst/>
                <a:latin typeface="+mn-lt"/>
                <a:ea typeface="+mn-ea"/>
                <a:cs typeface="+mn-cs"/>
              </a:rPr>
              <a:t>psykologi</a:t>
            </a:r>
          </a:p>
          <a:p>
            <a:r>
              <a:rPr lang="sv-SE" dirty="0" smtClean="0">
                <a:effectLst/>
              </a:rPr>
              <a:t>8 087</a:t>
            </a:r>
          </a:p>
          <a:p>
            <a:pPr latinLnBrk="1"/>
            <a:r>
              <a:rPr lang="sv-SE" dirty="0" smtClean="0">
                <a:effectLst/>
              </a:rPr>
              <a:t>0,93 %</a:t>
            </a:r>
          </a:p>
          <a:p>
            <a:pPr latinLnBrk="1"/>
            <a:endParaRPr lang="sv-SE" dirty="0" smtClean="0">
              <a:effectLst/>
            </a:endParaRPr>
          </a:p>
          <a:p>
            <a:pPr latinLnBrk="1"/>
            <a:r>
              <a:rPr lang="sv-SE" dirty="0" smtClean="0">
                <a:effectLst/>
              </a:rPr>
              <a:t>5.</a:t>
            </a:r>
            <a:r>
              <a:rPr lang="sv-SE" sz="1200" kern="1200" dirty="0" smtClean="0">
                <a:solidFill>
                  <a:schemeClr val="tx1"/>
                </a:solidFill>
                <a:effectLst/>
                <a:latin typeface="+mn-lt"/>
                <a:ea typeface="+mn-ea"/>
                <a:cs typeface="+mn-cs"/>
              </a:rPr>
              <a:t>läkare</a:t>
            </a:r>
          </a:p>
          <a:p>
            <a:r>
              <a:rPr lang="sv-SE" dirty="0" smtClean="0">
                <a:effectLst/>
              </a:rPr>
              <a:t>6 959</a:t>
            </a:r>
          </a:p>
          <a:p>
            <a:pPr latinLnBrk="1"/>
            <a:r>
              <a:rPr lang="sv-SE" dirty="0" smtClean="0">
                <a:effectLst/>
              </a:rPr>
              <a:t>0,80 %</a:t>
            </a:r>
          </a:p>
          <a:p>
            <a:pPr latinLnBrk="1"/>
            <a:endParaRPr lang="sv-SE" dirty="0" smtClean="0">
              <a:effectLst/>
            </a:endParaRPr>
          </a:p>
          <a:p>
            <a:pPr latinLnBrk="1"/>
            <a:r>
              <a:rPr lang="sv-SE" dirty="0" smtClean="0">
                <a:effectLst/>
              </a:rPr>
              <a:t>6.</a:t>
            </a:r>
            <a:r>
              <a:rPr lang="sv-SE" sz="1200" kern="1200" dirty="0" smtClean="0">
                <a:solidFill>
                  <a:schemeClr val="tx1"/>
                </a:solidFill>
                <a:effectLst/>
                <a:latin typeface="+mn-lt"/>
                <a:ea typeface="+mn-ea"/>
                <a:cs typeface="+mn-cs"/>
              </a:rPr>
              <a:t>civilingenjör</a:t>
            </a:r>
          </a:p>
          <a:p>
            <a:r>
              <a:rPr lang="sv-SE" dirty="0" smtClean="0">
                <a:effectLst/>
              </a:rPr>
              <a:t>6 822</a:t>
            </a:r>
          </a:p>
          <a:p>
            <a:pPr latinLnBrk="1"/>
            <a:r>
              <a:rPr lang="sv-SE" dirty="0" smtClean="0">
                <a:effectLst/>
              </a:rPr>
              <a:t>0,78 %</a:t>
            </a:r>
          </a:p>
          <a:p>
            <a:pPr latinLnBrk="1"/>
            <a:endParaRPr lang="sv-SE" dirty="0" smtClean="0">
              <a:effectLst/>
            </a:endParaRPr>
          </a:p>
          <a:p>
            <a:pPr latinLnBrk="1"/>
            <a:r>
              <a:rPr lang="sv-SE" dirty="0" smtClean="0">
                <a:effectLst/>
              </a:rPr>
              <a:t>7.</a:t>
            </a:r>
            <a:r>
              <a:rPr lang="sv-SE" sz="1200" kern="1200" dirty="0" smtClean="0">
                <a:solidFill>
                  <a:schemeClr val="tx1"/>
                </a:solidFill>
                <a:effectLst/>
                <a:latin typeface="+mn-lt"/>
                <a:ea typeface="+mn-ea"/>
                <a:cs typeface="+mn-cs"/>
              </a:rPr>
              <a:t>psykolog</a:t>
            </a:r>
          </a:p>
          <a:p>
            <a:r>
              <a:rPr lang="sv-SE" dirty="0" smtClean="0">
                <a:effectLst/>
              </a:rPr>
              <a:t>6 526</a:t>
            </a:r>
          </a:p>
          <a:p>
            <a:pPr latinLnBrk="1"/>
            <a:r>
              <a:rPr lang="sv-SE" dirty="0" smtClean="0">
                <a:effectLst/>
              </a:rPr>
              <a:t>0,75 %</a:t>
            </a:r>
          </a:p>
          <a:p>
            <a:pPr latinLnBrk="1"/>
            <a:endParaRPr lang="sv-SE" dirty="0" smtClean="0">
              <a:effectLst/>
            </a:endParaRPr>
          </a:p>
          <a:p>
            <a:pPr latinLnBrk="1"/>
            <a:r>
              <a:rPr lang="sv-SE" dirty="0" smtClean="0">
                <a:effectLst/>
              </a:rPr>
              <a:t>8.</a:t>
            </a:r>
            <a:r>
              <a:rPr lang="sv-SE" sz="1200" kern="1200" dirty="0" smtClean="0">
                <a:solidFill>
                  <a:schemeClr val="tx1"/>
                </a:solidFill>
                <a:effectLst/>
                <a:latin typeface="+mn-lt"/>
                <a:ea typeface="+mn-ea"/>
                <a:cs typeface="+mn-cs"/>
              </a:rPr>
              <a:t>läkarprogrammet</a:t>
            </a:r>
          </a:p>
          <a:p>
            <a:r>
              <a:rPr lang="sv-SE" dirty="0" smtClean="0">
                <a:effectLst/>
              </a:rPr>
              <a:t>6 082</a:t>
            </a:r>
          </a:p>
          <a:p>
            <a:pPr latinLnBrk="1"/>
            <a:r>
              <a:rPr lang="sv-SE" dirty="0" smtClean="0">
                <a:effectLst/>
              </a:rPr>
              <a:t>0,70 %</a:t>
            </a:r>
          </a:p>
          <a:p>
            <a:pPr latinLnBrk="1"/>
            <a:endParaRPr lang="sv-SE" dirty="0" smtClean="0">
              <a:effectLst/>
            </a:endParaRPr>
          </a:p>
          <a:p>
            <a:pPr latinLnBrk="1"/>
            <a:r>
              <a:rPr lang="sv-SE" dirty="0" smtClean="0">
                <a:effectLst/>
              </a:rPr>
              <a:t>9.</a:t>
            </a:r>
            <a:r>
              <a:rPr lang="sv-SE" sz="1200" kern="1200" dirty="0" smtClean="0">
                <a:solidFill>
                  <a:schemeClr val="tx1"/>
                </a:solidFill>
                <a:effectLst/>
                <a:latin typeface="+mn-lt"/>
                <a:ea typeface="+mn-ea"/>
                <a:cs typeface="+mn-cs"/>
              </a:rPr>
              <a:t>juridik</a:t>
            </a:r>
          </a:p>
          <a:p>
            <a:r>
              <a:rPr lang="sv-SE" dirty="0" smtClean="0">
                <a:effectLst/>
              </a:rPr>
              <a:t>5 625</a:t>
            </a:r>
          </a:p>
          <a:p>
            <a:pPr latinLnBrk="1"/>
            <a:r>
              <a:rPr lang="sv-SE" dirty="0" smtClean="0">
                <a:effectLst/>
              </a:rPr>
              <a:t>0,65 %</a:t>
            </a:r>
          </a:p>
          <a:p>
            <a:pPr latinLnBrk="1"/>
            <a:endParaRPr lang="sv-SE" dirty="0" smtClean="0">
              <a:effectLst/>
            </a:endParaRPr>
          </a:p>
          <a:p>
            <a:pPr latinLnBrk="1"/>
            <a:r>
              <a:rPr lang="sv-SE" dirty="0" smtClean="0">
                <a:effectLst/>
              </a:rPr>
              <a:t>10.</a:t>
            </a:r>
            <a:r>
              <a:rPr lang="sv-SE" sz="1200" kern="1200" dirty="0" smtClean="0">
                <a:solidFill>
                  <a:schemeClr val="tx1"/>
                </a:solidFill>
                <a:effectLst/>
                <a:latin typeface="+mn-lt"/>
                <a:ea typeface="+mn-ea"/>
                <a:cs typeface="+mn-cs"/>
              </a:rPr>
              <a:t>sjuksköterskeprogrammet</a:t>
            </a:r>
          </a:p>
          <a:p>
            <a:r>
              <a:rPr lang="sv-SE" dirty="0" smtClean="0">
                <a:effectLst/>
              </a:rPr>
              <a:t>5 385</a:t>
            </a:r>
          </a:p>
          <a:p>
            <a:r>
              <a:rPr lang="sv-SE" dirty="0" smtClean="0">
                <a:effectLst/>
              </a:rPr>
              <a:t>0,62 %</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endParaRPr lang="sv-SE" dirty="0" smtClean="0"/>
          </a:p>
          <a:p>
            <a:endParaRPr lang="sv-SE" dirty="0"/>
          </a:p>
        </p:txBody>
      </p:sp>
      <p:sp>
        <p:nvSpPr>
          <p:cNvPr id="4" name="Platshållare för bildnummer 3"/>
          <p:cNvSpPr>
            <a:spLocks noGrp="1"/>
          </p:cNvSpPr>
          <p:nvPr>
            <p:ph type="sldNum" sz="quarter" idx="10"/>
          </p:nvPr>
        </p:nvSpPr>
        <p:spPr/>
        <p:txBody>
          <a:bodyPr/>
          <a:lstStyle/>
          <a:p>
            <a:fld id="{F5DC4DCF-F6F5-49C0-B978-391588734160}" type="slidenum">
              <a:rPr lang="sv-SE" smtClean="0"/>
              <a:t>17</a:t>
            </a:fld>
            <a:endParaRPr lang="sv-SE"/>
          </a:p>
        </p:txBody>
      </p:sp>
    </p:spTree>
    <p:extLst>
      <p:ext uri="{BB962C8B-B14F-4D97-AF65-F5344CB8AC3E}">
        <p14:creationId xmlns:p14="http://schemas.microsoft.com/office/powerpoint/2010/main" val="1213263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På</a:t>
            </a:r>
            <a:r>
              <a:rPr lang="sv-SE" baseline="0" dirty="0" smtClean="0"/>
              <a:t> de svenska sidorna, dvs svenska besökare är det närmare 70 procent kvinnor och 30 procent män. Lite fler kvinnor än hur hela studentmålgruppen ser ut nationellt. Där ligger det på ca 60-40. De utländska besökarna har en fördelning som är tvärtemot, dvs närmare 70 procent män och 30 procent kvinnor. </a:t>
            </a:r>
            <a:endParaRPr lang="sv-SE" dirty="0"/>
          </a:p>
        </p:txBody>
      </p:sp>
      <p:sp>
        <p:nvSpPr>
          <p:cNvPr id="4" name="Slide Number Placeholder 3"/>
          <p:cNvSpPr>
            <a:spLocks noGrp="1"/>
          </p:cNvSpPr>
          <p:nvPr>
            <p:ph type="sldNum" sz="quarter" idx="10"/>
          </p:nvPr>
        </p:nvSpPr>
        <p:spPr/>
        <p:txBody>
          <a:bodyPr/>
          <a:lstStyle/>
          <a:p>
            <a:fld id="{42CF6CC8-E794-A94B-BD8D-156181204A7F}" type="slidenum">
              <a:rPr lang="sv-SE" smtClean="0"/>
              <a:pPr/>
              <a:t>18</a:t>
            </a:fld>
            <a:endParaRPr lang="sv-SE" dirty="0"/>
          </a:p>
        </p:txBody>
      </p:sp>
    </p:spTree>
    <p:extLst>
      <p:ext uri="{BB962C8B-B14F-4D97-AF65-F5344CB8AC3E}">
        <p14:creationId xmlns:p14="http://schemas.microsoft.com/office/powerpoint/2010/main" val="807772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Ålder på besökarna.</a:t>
            </a:r>
            <a:r>
              <a:rPr lang="sv-SE" baseline="0" dirty="0" smtClean="0"/>
              <a:t> </a:t>
            </a:r>
            <a:r>
              <a:rPr lang="sv-SE" dirty="0" smtClean="0"/>
              <a:t>40 procent är mellan 16-25 år både vad gäller de svenska och internationella</a:t>
            </a:r>
            <a:r>
              <a:rPr lang="sv-SE" baseline="0" dirty="0" smtClean="0"/>
              <a:t> besökare. </a:t>
            </a:r>
            <a:endParaRPr lang="sv-SE" dirty="0"/>
          </a:p>
        </p:txBody>
      </p:sp>
      <p:sp>
        <p:nvSpPr>
          <p:cNvPr id="4" name="Slide Number Placeholder 3"/>
          <p:cNvSpPr>
            <a:spLocks noGrp="1"/>
          </p:cNvSpPr>
          <p:nvPr>
            <p:ph type="sldNum" sz="quarter" idx="10"/>
          </p:nvPr>
        </p:nvSpPr>
        <p:spPr/>
        <p:txBody>
          <a:bodyPr/>
          <a:lstStyle/>
          <a:p>
            <a:fld id="{42CF6CC8-E794-A94B-BD8D-156181204A7F}" type="slidenum">
              <a:rPr lang="sv-SE" smtClean="0"/>
              <a:pPr/>
              <a:t>19</a:t>
            </a:fld>
            <a:endParaRPr lang="sv-SE" dirty="0"/>
          </a:p>
        </p:txBody>
      </p:sp>
    </p:spTree>
    <p:extLst>
      <p:ext uri="{BB962C8B-B14F-4D97-AF65-F5344CB8AC3E}">
        <p14:creationId xmlns:p14="http://schemas.microsoft.com/office/powerpoint/2010/main" val="2473462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Flest letar</a:t>
            </a:r>
            <a:r>
              <a:rPr lang="sv-SE" baseline="0" dirty="0" smtClean="0"/>
              <a:t> information om högskoleprovet. Därefter vill de jämföra utbildningar och hitta antagningsstatistik när det gäller de svenska besökarna. </a:t>
            </a:r>
            <a:endParaRPr lang="sv-SE" dirty="0"/>
          </a:p>
        </p:txBody>
      </p:sp>
      <p:sp>
        <p:nvSpPr>
          <p:cNvPr id="4" name="Slide Number Placeholder 3"/>
          <p:cNvSpPr>
            <a:spLocks noGrp="1"/>
          </p:cNvSpPr>
          <p:nvPr>
            <p:ph type="sldNum" sz="quarter" idx="10"/>
          </p:nvPr>
        </p:nvSpPr>
        <p:spPr/>
        <p:txBody>
          <a:bodyPr/>
          <a:lstStyle/>
          <a:p>
            <a:fld id="{42CF6CC8-E794-A94B-BD8D-156181204A7F}" type="slidenum">
              <a:rPr lang="sv-SE" smtClean="0"/>
              <a:pPr/>
              <a:t>20</a:t>
            </a:fld>
            <a:endParaRPr lang="sv-SE" dirty="0"/>
          </a:p>
        </p:txBody>
      </p:sp>
    </p:spTree>
    <p:extLst>
      <p:ext uri="{BB962C8B-B14F-4D97-AF65-F5344CB8AC3E}">
        <p14:creationId xmlns:p14="http://schemas.microsoft.com/office/powerpoint/2010/main" val="3800533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r>
              <a:rPr lang="sv-SE" b="1" dirty="0" smtClean="0"/>
              <a:t>sökfunktionen Jämför utbildning. </a:t>
            </a:r>
            <a:r>
              <a:rPr lang="sv-SE" dirty="0" smtClean="0"/>
              <a:t>Där kan den som är intresserad av högskolestudier ta reda på mer om alla kurser och program på svenska universitet och högskolor. Det går att skräddarsy sökningar utifrån filter som ämnesområde, studieort och undervisningsspråk. För varje utbildning redovisas behörighetskrav, arbetsmarknadsprognoser, antagningsstatistik och kvalitetsgranskningar.</a:t>
            </a:r>
          </a:p>
          <a:p>
            <a:pPr marL="285750" indent="-285750">
              <a:buFont typeface="Arial" panose="020B0604020202020204" pitchFamily="34" charset="0"/>
              <a:buChar char="•"/>
            </a:pPr>
            <a:r>
              <a:rPr lang="sv-SE" b="1" dirty="0" smtClean="0"/>
              <a:t>Information om högskoleprovet. </a:t>
            </a:r>
            <a:r>
              <a:rPr lang="sv-SE" dirty="0" smtClean="0"/>
              <a:t>Allmän information, anmälan till provet, frågor, facit och normeringstabeller. </a:t>
            </a:r>
          </a:p>
          <a:p>
            <a:pPr marL="285750" indent="-285750">
              <a:buFont typeface="Arial" panose="020B0604020202020204" pitchFamily="34" charset="0"/>
              <a:buChar char="•"/>
            </a:pPr>
            <a:r>
              <a:rPr lang="sv-SE" b="1" dirty="0" smtClean="0"/>
              <a:t>Information om att välja utbildning </a:t>
            </a:r>
          </a:p>
          <a:p>
            <a:pPr marL="285750" indent="-285750">
              <a:buFont typeface="Arial" panose="020B0604020202020204" pitchFamily="34" charset="0"/>
              <a:buChar char="•"/>
            </a:pPr>
            <a:r>
              <a:rPr lang="sv-SE" b="1" dirty="0" smtClean="0"/>
              <a:t>Livet som student</a:t>
            </a:r>
          </a:p>
          <a:p>
            <a:pPr marL="285750" indent="-285750">
              <a:buFont typeface="Arial" panose="020B0604020202020204" pitchFamily="34" charset="0"/>
              <a:buChar char="•"/>
            </a:pPr>
            <a:r>
              <a:rPr lang="sv-SE" b="1" dirty="0" smtClean="0"/>
              <a:t>Forskarstudier</a:t>
            </a:r>
          </a:p>
          <a:p>
            <a:pPr marL="285750" indent="-285750">
              <a:buFont typeface="Arial" panose="020B0604020202020204" pitchFamily="34" charset="0"/>
              <a:buChar char="•"/>
            </a:pPr>
            <a:r>
              <a:rPr lang="sv-SE" b="1" dirty="0" smtClean="0"/>
              <a:t>Engelsk information om högskolestudier</a:t>
            </a:r>
          </a:p>
          <a:p>
            <a:pPr marL="285750" indent="-285750">
              <a:buFont typeface="Arial" panose="020B0604020202020204" pitchFamily="34" charset="0"/>
              <a:buChar char="•"/>
            </a:pPr>
            <a:r>
              <a:rPr lang="sv-SE" b="1" dirty="0" smtClean="0"/>
              <a:t>Information på ett tjugotal andra språk. </a:t>
            </a:r>
            <a:r>
              <a:rPr lang="sv-SE" dirty="0" smtClean="0"/>
              <a:t>Introducerande information om högskolestudier till de som inte har svenska eller engelska som modersmål. Målgruppen är presumtiva studenter och deras föräldrar. </a:t>
            </a:r>
          </a:p>
          <a:p>
            <a:endParaRPr lang="sv-SE" dirty="0"/>
          </a:p>
        </p:txBody>
      </p:sp>
      <p:sp>
        <p:nvSpPr>
          <p:cNvPr id="4" name="Platshållare för bildnummer 3"/>
          <p:cNvSpPr>
            <a:spLocks noGrp="1"/>
          </p:cNvSpPr>
          <p:nvPr>
            <p:ph type="sldNum" sz="quarter" idx="10"/>
          </p:nvPr>
        </p:nvSpPr>
        <p:spPr/>
        <p:txBody>
          <a:bodyPr/>
          <a:lstStyle/>
          <a:p>
            <a:fld id="{F5DC4DCF-F6F5-49C0-B978-391588734160}" type="slidenum">
              <a:rPr lang="sv-SE" smtClean="0"/>
              <a:t>21</a:t>
            </a:fld>
            <a:endParaRPr lang="sv-SE"/>
          </a:p>
        </p:txBody>
      </p:sp>
    </p:spTree>
    <p:extLst>
      <p:ext uri="{BB962C8B-B14F-4D97-AF65-F5344CB8AC3E}">
        <p14:creationId xmlns:p14="http://schemas.microsoft.com/office/powerpoint/2010/main" val="523351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På </a:t>
            </a:r>
            <a:r>
              <a:rPr lang="sv-SE" dirty="0" err="1" smtClean="0"/>
              <a:t>NyA</a:t>
            </a:r>
            <a:r>
              <a:rPr lang="sv-SE" dirty="0" smtClean="0"/>
              <a:t>-sidorna</a:t>
            </a:r>
            <a:r>
              <a:rPr lang="sv-SE" baseline="0" dirty="0" smtClean="0"/>
              <a:t> finns </a:t>
            </a:r>
            <a:r>
              <a:rPr lang="sv-SE" baseline="0" dirty="0" err="1" smtClean="0"/>
              <a:t>emil</a:t>
            </a:r>
            <a:r>
              <a:rPr lang="sv-SE" baseline="0" dirty="0" smtClean="0"/>
              <a:t>-manual som beskriver utbildningsinhämtningen mer i detalj, information om hur behörigheten kan visas, sökfunktionen fungerar på antagning.se </a:t>
            </a:r>
            <a:r>
              <a:rPr lang="sv-SE" baseline="0" dirty="0" err="1" smtClean="0"/>
              <a:t>m.m</a:t>
            </a:r>
            <a:endParaRPr lang="sv-SE" baseline="0" dirty="0" smtClean="0"/>
          </a:p>
          <a:p>
            <a:endParaRPr lang="sv-SE" baseline="0" dirty="0" smtClean="0"/>
          </a:p>
          <a:p>
            <a:r>
              <a:rPr lang="sv-SE" baseline="0" dirty="0" smtClean="0"/>
              <a:t>Sis.se/</a:t>
            </a:r>
            <a:r>
              <a:rPr lang="sv-SE" baseline="0" dirty="0" err="1" smtClean="0"/>
              <a:t>emil</a:t>
            </a:r>
            <a:r>
              <a:rPr lang="sv-SE" baseline="0" dirty="0" smtClean="0"/>
              <a:t> information om </a:t>
            </a:r>
            <a:r>
              <a:rPr lang="sv-SE" baseline="0" dirty="0" err="1" smtClean="0"/>
              <a:t>emilsamarbetet</a:t>
            </a:r>
            <a:r>
              <a:rPr lang="sv-SE" baseline="0" dirty="0" smtClean="0"/>
              <a:t> och utbildningsinformationens flöde.</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A101B1C0-4D43-4C81-B4CF-906CD97ED91E}" type="slidenum">
              <a:rPr lang="sv-SE" smtClean="0"/>
              <a:t>27</a:t>
            </a:fld>
            <a:endParaRPr lang="sv-SE"/>
          </a:p>
        </p:txBody>
      </p:sp>
    </p:spTree>
    <p:extLst>
      <p:ext uri="{BB962C8B-B14F-4D97-AF65-F5344CB8AC3E}">
        <p14:creationId xmlns:p14="http://schemas.microsoft.com/office/powerpoint/2010/main" val="420420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Med</a:t>
            </a:r>
            <a:r>
              <a:rPr lang="sv-SE" baseline="0" dirty="0" smtClean="0"/>
              <a:t> utbildningsinformation menar vi den informationen som beskriver utbildningen t.ex. Utbildningens namn, Studietakt, Undervisningsspråk m.m. Så här visas utbildningarna upp på antagning.se</a:t>
            </a:r>
            <a:endParaRPr lang="sv-SE" dirty="0"/>
          </a:p>
        </p:txBody>
      </p:sp>
      <p:sp>
        <p:nvSpPr>
          <p:cNvPr id="4" name="Platshållare för bildnummer 3"/>
          <p:cNvSpPr>
            <a:spLocks noGrp="1"/>
          </p:cNvSpPr>
          <p:nvPr>
            <p:ph type="sldNum" sz="quarter" idx="10"/>
          </p:nvPr>
        </p:nvSpPr>
        <p:spPr/>
        <p:txBody>
          <a:bodyPr/>
          <a:lstStyle/>
          <a:p>
            <a:fld id="{A101B1C0-4D43-4C81-B4CF-906CD97ED91E}" type="slidenum">
              <a:rPr lang="sv-SE" smtClean="0"/>
              <a:t>5</a:t>
            </a:fld>
            <a:endParaRPr lang="sv-SE"/>
          </a:p>
        </p:txBody>
      </p:sp>
    </p:spTree>
    <p:extLst>
      <p:ext uri="{BB962C8B-B14F-4D97-AF65-F5344CB8AC3E}">
        <p14:creationId xmlns:p14="http://schemas.microsoft.com/office/powerpoint/2010/main" val="279344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30%</a:t>
            </a:r>
            <a:r>
              <a:rPr lang="sv-SE" baseline="0" dirty="0" smtClean="0"/>
              <a:t>, </a:t>
            </a:r>
            <a:r>
              <a:rPr lang="sv-SE" dirty="0" smtClean="0"/>
              <a:t>ca 130 000 till en höstantagning blir strukna </a:t>
            </a:r>
            <a:r>
              <a:rPr lang="sv-SE" dirty="0" err="1" smtClean="0"/>
              <a:t>pga</a:t>
            </a:r>
            <a:r>
              <a:rPr lang="sv-SE" dirty="0" smtClean="0"/>
              <a:t> att de är obehöriga. För sökande till program är det ca 4%</a:t>
            </a:r>
            <a:r>
              <a:rPr lang="sv-SE" baseline="0" dirty="0" smtClean="0"/>
              <a:t> som blir obehöriga.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smtClean="0"/>
              <a:t>UHR:s</a:t>
            </a:r>
            <a:r>
              <a:rPr lang="sv-SE" dirty="0" smtClean="0"/>
              <a:t> plan för att minska antalet obehöriga sökande</a:t>
            </a:r>
            <a:r>
              <a:rPr lang="sv-SE" baseline="0" dirty="0" smtClean="0"/>
              <a:t> är att ge den sökande mer stöd vid ansökan. Individuell anpassning. Den sökande får svara på frågor om sin studiebakgrund sedan presenteras de utbildningar som hen är behörig att söka. T.ex. om den sökande kommer direkt från gymnasiet så presenteras </a:t>
            </a:r>
            <a:r>
              <a:rPr lang="sv-SE" b="1" baseline="0" dirty="0" smtClean="0"/>
              <a:t>inte</a:t>
            </a:r>
            <a:r>
              <a:rPr lang="sv-SE" baseline="0" dirty="0" smtClean="0"/>
              <a:t> utbildningar som kräver akademiska förkunskaper överst i resultatlistan.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Vad kan lärosätet göra för att få ner problemet med många obehöriga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 </a:t>
            </a:r>
            <a:endParaRPr lang="sv-SE" dirty="0" smtClean="0"/>
          </a:p>
        </p:txBody>
      </p:sp>
      <p:sp>
        <p:nvSpPr>
          <p:cNvPr id="4" name="Platshållare för bildnummer 3"/>
          <p:cNvSpPr>
            <a:spLocks noGrp="1"/>
          </p:cNvSpPr>
          <p:nvPr>
            <p:ph type="sldNum" sz="quarter" idx="10"/>
          </p:nvPr>
        </p:nvSpPr>
        <p:spPr/>
        <p:txBody>
          <a:bodyPr/>
          <a:lstStyle/>
          <a:p>
            <a:fld id="{A101B1C0-4D43-4C81-B4CF-906CD97ED91E}" type="slidenum">
              <a:rPr lang="sv-SE" smtClean="0"/>
              <a:t>6</a:t>
            </a:fld>
            <a:endParaRPr lang="sv-SE"/>
          </a:p>
        </p:txBody>
      </p:sp>
    </p:spTree>
    <p:extLst>
      <p:ext uri="{BB962C8B-B14F-4D97-AF65-F5344CB8AC3E}">
        <p14:creationId xmlns:p14="http://schemas.microsoft.com/office/powerpoint/2010/main" val="337607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Exempel på bra</a:t>
            </a:r>
            <a:r>
              <a:rPr lang="sv-SE" baseline="0" dirty="0" smtClean="0"/>
              <a:t> och tydliga behörighetskrav på antagning.se. Så här rekommenderar vi att man skriver förkunskapskrav där grundläggande behörighet krävs och utbildningen är på grundläggande nivå.</a:t>
            </a:r>
            <a:endParaRPr lang="sv-SE" dirty="0"/>
          </a:p>
        </p:txBody>
      </p:sp>
      <p:sp>
        <p:nvSpPr>
          <p:cNvPr id="4" name="Platshållare för bildnummer 3"/>
          <p:cNvSpPr>
            <a:spLocks noGrp="1"/>
          </p:cNvSpPr>
          <p:nvPr>
            <p:ph type="sldNum" sz="quarter" idx="10"/>
          </p:nvPr>
        </p:nvSpPr>
        <p:spPr/>
        <p:txBody>
          <a:bodyPr/>
          <a:lstStyle/>
          <a:p>
            <a:fld id="{A101B1C0-4D43-4C81-B4CF-906CD97ED91E}" type="slidenum">
              <a:rPr lang="sv-SE" smtClean="0"/>
              <a:t>7</a:t>
            </a:fld>
            <a:endParaRPr lang="sv-SE"/>
          </a:p>
        </p:txBody>
      </p:sp>
    </p:spTree>
    <p:extLst>
      <p:ext uri="{BB962C8B-B14F-4D97-AF65-F5344CB8AC3E}">
        <p14:creationId xmlns:p14="http://schemas.microsoft.com/office/powerpoint/2010/main" val="49394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Ett annat bra exempel på akademiska förkunskapskrav</a:t>
            </a:r>
            <a:endParaRPr lang="sv-SE" dirty="0"/>
          </a:p>
        </p:txBody>
      </p:sp>
      <p:sp>
        <p:nvSpPr>
          <p:cNvPr id="4" name="Platshållare för bildnummer 3"/>
          <p:cNvSpPr>
            <a:spLocks noGrp="1"/>
          </p:cNvSpPr>
          <p:nvPr>
            <p:ph type="sldNum" sz="quarter" idx="10"/>
          </p:nvPr>
        </p:nvSpPr>
        <p:spPr/>
        <p:txBody>
          <a:bodyPr/>
          <a:lstStyle/>
          <a:p>
            <a:fld id="{A101B1C0-4D43-4C81-B4CF-906CD97ED91E}" type="slidenum">
              <a:rPr lang="sv-SE" smtClean="0"/>
              <a:t>8</a:t>
            </a:fld>
            <a:endParaRPr lang="sv-SE"/>
          </a:p>
        </p:txBody>
      </p:sp>
    </p:spTree>
    <p:extLst>
      <p:ext uri="{BB962C8B-B14F-4D97-AF65-F5344CB8AC3E}">
        <p14:creationId xmlns:p14="http://schemas.microsoft.com/office/powerpoint/2010/main" val="412017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Ibland är det otydligt på antagning.se vilken</a:t>
            </a:r>
            <a:r>
              <a:rPr lang="sv-SE" baseline="0" dirty="0" smtClean="0"/>
              <a:t> behörighet som krävs, men lite tydligare på utbildningens sida på lärosätets egna webbplats. Informationen om utbildningen kommer ju från samma källa och databas, men presenteras olika. </a:t>
            </a:r>
          </a:p>
          <a:p>
            <a:endParaRPr lang="sv-SE" baseline="0" dirty="0" smtClean="0"/>
          </a:p>
          <a:p>
            <a:r>
              <a:rPr lang="sv-SE" baseline="0" dirty="0" smtClean="0"/>
              <a:t>Om man tittar på namnet på utbildningen så är det svårt att förstå att det är en kurs som kräver att man har läst en annan kurs på högskolan innan. Verksamhetsstyrning, strategi och ekonomi</a:t>
            </a:r>
            <a:endParaRPr lang="sv-SE" dirty="0"/>
          </a:p>
        </p:txBody>
      </p:sp>
      <p:sp>
        <p:nvSpPr>
          <p:cNvPr id="4" name="Platshållare för bildnummer 3"/>
          <p:cNvSpPr>
            <a:spLocks noGrp="1"/>
          </p:cNvSpPr>
          <p:nvPr>
            <p:ph type="sldNum" sz="quarter" idx="10"/>
          </p:nvPr>
        </p:nvSpPr>
        <p:spPr/>
        <p:txBody>
          <a:bodyPr/>
          <a:lstStyle/>
          <a:p>
            <a:fld id="{A101B1C0-4D43-4C81-B4CF-906CD97ED91E}" type="slidenum">
              <a:rPr lang="sv-SE" smtClean="0"/>
              <a:t>9</a:t>
            </a:fld>
            <a:endParaRPr lang="sv-SE"/>
          </a:p>
        </p:txBody>
      </p:sp>
    </p:spTree>
    <p:extLst>
      <p:ext uri="{BB962C8B-B14F-4D97-AF65-F5344CB8AC3E}">
        <p14:creationId xmlns:p14="http://schemas.microsoft.com/office/powerpoint/2010/main" val="210421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Ibland</a:t>
            </a:r>
            <a:r>
              <a:rPr lang="sv-SE" baseline="0" dirty="0" smtClean="0"/>
              <a:t> är det väldigt otydligt på både antagning.se och på lärosätets webbsida</a:t>
            </a:r>
            <a:endParaRPr lang="sv-SE" dirty="0"/>
          </a:p>
        </p:txBody>
      </p:sp>
      <p:sp>
        <p:nvSpPr>
          <p:cNvPr id="4" name="Platshållare för bildnummer 3"/>
          <p:cNvSpPr>
            <a:spLocks noGrp="1"/>
          </p:cNvSpPr>
          <p:nvPr>
            <p:ph type="sldNum" sz="quarter" idx="10"/>
          </p:nvPr>
        </p:nvSpPr>
        <p:spPr/>
        <p:txBody>
          <a:bodyPr/>
          <a:lstStyle/>
          <a:p>
            <a:fld id="{A101B1C0-4D43-4C81-B4CF-906CD97ED91E}" type="slidenum">
              <a:rPr lang="sv-SE" smtClean="0"/>
              <a:t>10</a:t>
            </a:fld>
            <a:endParaRPr lang="sv-SE"/>
          </a:p>
        </p:txBody>
      </p:sp>
    </p:spTree>
    <p:extLst>
      <p:ext uri="{BB962C8B-B14F-4D97-AF65-F5344CB8AC3E}">
        <p14:creationId xmlns:p14="http://schemas.microsoft.com/office/powerpoint/2010/main" val="1258417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Något</a:t>
            </a:r>
            <a:r>
              <a:rPr lang="sv-SE" baseline="0" dirty="0" smtClean="0"/>
              <a:t> annat som lärosätet kan titta på är utbildningens namn. </a:t>
            </a:r>
          </a:p>
          <a:p>
            <a:endParaRPr lang="sv-SE" baseline="0" dirty="0" smtClean="0"/>
          </a:p>
          <a:p>
            <a:r>
              <a:rPr lang="sv-SE" baseline="0" dirty="0" smtClean="0"/>
              <a:t>Här är ett exempel på en kurs som heter Journalism and International </a:t>
            </a:r>
            <a:r>
              <a:rPr lang="sv-SE" baseline="0" dirty="0" err="1" smtClean="0"/>
              <a:t>Conflicts</a:t>
            </a:r>
            <a:r>
              <a:rPr lang="sv-SE" baseline="0" dirty="0" smtClean="0"/>
              <a:t>. Det kan vara en tilltalande kurs för många sökande. Förkunskapskrav: Tidigare högskolestudier. Så bra, tänker den sökande, jag har ju läst 15 poäng i journalistik. Jag söker. </a:t>
            </a:r>
          </a:p>
          <a:p>
            <a:endParaRPr lang="sv-SE" baseline="0" dirty="0" smtClean="0"/>
          </a:p>
          <a:p>
            <a:r>
              <a:rPr lang="sv-SE" baseline="0" dirty="0" smtClean="0"/>
              <a:t>På lärosätets webbsida kan man läsa att kursen kräver 180 p i tex Journalistik. Antagningsenheten får extra arbete och den sökande blir besviken när hen blir struken. </a:t>
            </a:r>
            <a:endParaRPr lang="sv-SE" dirty="0"/>
          </a:p>
        </p:txBody>
      </p:sp>
      <p:sp>
        <p:nvSpPr>
          <p:cNvPr id="4" name="Platshållare för bildnummer 3"/>
          <p:cNvSpPr>
            <a:spLocks noGrp="1"/>
          </p:cNvSpPr>
          <p:nvPr>
            <p:ph type="sldNum" sz="quarter" idx="10"/>
          </p:nvPr>
        </p:nvSpPr>
        <p:spPr/>
        <p:txBody>
          <a:bodyPr/>
          <a:lstStyle/>
          <a:p>
            <a:fld id="{A101B1C0-4D43-4C81-B4CF-906CD97ED91E}" type="slidenum">
              <a:rPr lang="sv-SE" smtClean="0"/>
              <a:t>11</a:t>
            </a:fld>
            <a:endParaRPr lang="sv-SE"/>
          </a:p>
        </p:txBody>
      </p:sp>
    </p:spTree>
    <p:extLst>
      <p:ext uri="{BB962C8B-B14F-4D97-AF65-F5344CB8AC3E}">
        <p14:creationId xmlns:p14="http://schemas.microsoft.com/office/powerpoint/2010/main" val="178015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101B1C0-4D43-4C81-B4CF-906CD97ED91E}" type="slidenum">
              <a:rPr lang="sv-SE" smtClean="0"/>
              <a:t>12</a:t>
            </a:fld>
            <a:endParaRPr lang="sv-SE" dirty="0"/>
          </a:p>
        </p:txBody>
      </p:sp>
    </p:spTree>
    <p:extLst>
      <p:ext uri="{BB962C8B-B14F-4D97-AF65-F5344CB8AC3E}">
        <p14:creationId xmlns:p14="http://schemas.microsoft.com/office/powerpoint/2010/main" val="914695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0" y="0"/>
            <a:ext cx="9144000" cy="3654000"/>
          </a:xfrm>
        </p:spPr>
        <p:txBody>
          <a:bodyPr anchor="ctr" anchorCtr="0"/>
          <a:lstStyle>
            <a:lvl1pPr marL="0" indent="0" algn="ctr">
              <a:buFontTx/>
              <a:buNone/>
              <a:defRPr>
                <a:solidFill>
                  <a:schemeClr val="bg1"/>
                </a:solidFill>
              </a:defRPr>
            </a:lvl1pPr>
          </a:lstStyle>
          <a:p>
            <a:endParaRPr lang="sv-SE" dirty="0"/>
          </a:p>
        </p:txBody>
      </p:sp>
      <p:sp>
        <p:nvSpPr>
          <p:cNvPr id="10" name="Rektangel 9"/>
          <p:cNvSpPr/>
          <p:nvPr userDrawn="1"/>
        </p:nvSpPr>
        <p:spPr>
          <a:xfrm>
            <a:off x="0" y="3654000"/>
            <a:ext cx="9144000" cy="32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p:nvPr>
        </p:nvSpPr>
        <p:spPr>
          <a:xfrm>
            <a:off x="540000" y="3827721"/>
            <a:ext cx="6243572" cy="1019622"/>
          </a:xfrm>
        </p:spPr>
        <p:txBody>
          <a:bodyPr anchor="b" anchorCtr="0"/>
          <a:lstStyle>
            <a:lvl1pPr algn="l">
              <a:lnSpc>
                <a:spcPts val="4000"/>
              </a:lnSpc>
              <a:defRPr sz="3400">
                <a:solidFill>
                  <a:schemeClr val="tx1"/>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540000" y="4889485"/>
            <a:ext cx="6243572" cy="900000"/>
          </a:xfrm>
        </p:spPr>
        <p:txBody>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8" name="Platshållare för text 7"/>
          <p:cNvSpPr>
            <a:spLocks noGrp="1"/>
          </p:cNvSpPr>
          <p:nvPr>
            <p:ph type="body" sz="quarter" idx="14" hasCustomPrompt="1"/>
          </p:nvPr>
        </p:nvSpPr>
        <p:spPr>
          <a:xfrm>
            <a:off x="6899508" y="2790000"/>
            <a:ext cx="1692000" cy="380151"/>
          </a:xfrm>
          <a:solidFill>
            <a:schemeClr val="accent2"/>
          </a:solidFill>
        </p:spPr>
        <p:txBody>
          <a:bodyPr wrap="square" lIns="108000" tIns="90000" rIns="108000" bIns="90000"/>
          <a:lstStyle>
            <a:lvl1pPr marL="0" indent="0">
              <a:buFontTx/>
              <a:buNone/>
              <a:defRPr>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smtClean="0"/>
              <a:t>Datum</a:t>
            </a:r>
            <a:endParaRPr lang="sv-SE" dirty="0"/>
          </a:p>
        </p:txBody>
      </p:sp>
      <p:sp>
        <p:nvSpPr>
          <p:cNvPr id="13" name="Platshållare för text 7"/>
          <p:cNvSpPr>
            <a:spLocks noGrp="1"/>
          </p:cNvSpPr>
          <p:nvPr>
            <p:ph type="body" sz="quarter" idx="15" hasCustomPrompt="1"/>
          </p:nvPr>
        </p:nvSpPr>
        <p:spPr>
          <a:xfrm>
            <a:off x="6899508" y="3168000"/>
            <a:ext cx="1692000" cy="1314000"/>
          </a:xfrm>
          <a:solidFill>
            <a:schemeClr val="accent2"/>
          </a:solidFill>
        </p:spPr>
        <p:txBody>
          <a:bodyPr lIns="108000" tIns="0" rIns="108000" bIns="72000"/>
          <a:lstStyle>
            <a:lvl1pPr marL="0" indent="0">
              <a:lnSpc>
                <a:spcPts val="2000"/>
              </a:lnSpc>
              <a:spcBef>
                <a:spcPts val="0"/>
              </a:spcBef>
              <a:buFontTx/>
              <a:buNone/>
              <a:defRPr sz="15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smtClean="0"/>
              <a:t>Namn</a:t>
            </a:r>
            <a:endParaRPr lang="sv-SE" dirty="0"/>
          </a:p>
        </p:txBody>
      </p:sp>
      <p:pic>
        <p:nvPicPr>
          <p:cNvPr id="4" name="xxLogotyp"/>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452003" y="5878802"/>
            <a:ext cx="1295403" cy="734400"/>
          </a:xfrm>
          <a:prstGeom prst="rect">
            <a:avLst/>
          </a:prstGeom>
        </p:spPr>
      </p:pic>
      <p:pic>
        <p:nvPicPr>
          <p:cNvPr id="5" name="Bildobjekt 4"/>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547200" y="540000"/>
            <a:ext cx="1278000" cy="1278000"/>
          </a:xfrm>
          <a:prstGeom prst="rect">
            <a:avLst/>
          </a:prstGeom>
        </p:spPr>
      </p:pic>
    </p:spTree>
    <p:extLst>
      <p:ext uri="{BB962C8B-B14F-4D97-AF65-F5344CB8AC3E}">
        <p14:creationId xmlns:p14="http://schemas.microsoft.com/office/powerpoint/2010/main" val="7260668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ndrasida/samarbetessida">
    <p:spTree>
      <p:nvGrpSpPr>
        <p:cNvPr id="1" name=""/>
        <p:cNvGrpSpPr/>
        <p:nvPr/>
      </p:nvGrpSpPr>
      <p:grpSpPr>
        <a:xfrm>
          <a:off x="0" y="0"/>
          <a:ext cx="0" cy="0"/>
          <a:chOff x="0" y="0"/>
          <a:chExt cx="0" cy="0"/>
        </a:xfrm>
      </p:grpSpPr>
      <p:sp>
        <p:nvSpPr>
          <p:cNvPr id="10" name="Rektangel 9"/>
          <p:cNvSpPr/>
          <p:nvPr userDrawn="1"/>
        </p:nvSpPr>
        <p:spPr>
          <a:xfrm>
            <a:off x="9329194" y="0"/>
            <a:ext cx="2210973" cy="552542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C523D0BB-1A5F-42F6-930F-CB40BF237D46}" type="datetimeFigureOut">
              <a:rPr lang="sv-SE" smtClean="0"/>
              <a:t>2017-05-11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06BE77C3-BC24-4059-A7F4-43B9FB1DA0EB}" type="slidenum">
              <a:rPr lang="sv-SE" smtClean="0"/>
              <a:t>‹#›</a:t>
            </a:fld>
            <a:endParaRPr lang="sv-SE" dirty="0"/>
          </a:p>
        </p:txBody>
      </p:sp>
      <p:sp>
        <p:nvSpPr>
          <p:cNvPr id="9" name="textruta 8"/>
          <p:cNvSpPr txBox="1"/>
          <p:nvPr userDrawn="1"/>
        </p:nvSpPr>
        <p:spPr>
          <a:xfrm>
            <a:off x="9356395" y="0"/>
            <a:ext cx="2183773" cy="1200329"/>
          </a:xfrm>
          <a:prstGeom prst="rect">
            <a:avLst/>
          </a:prstGeom>
          <a:noFill/>
        </p:spPr>
        <p:txBody>
          <a:bodyPr wrap="square" rtlCol="0">
            <a:spAutoFit/>
          </a:bodyPr>
          <a:lstStyle/>
          <a:p>
            <a:r>
              <a:rPr lang="sv-SE" sz="1200" dirty="0" smtClean="0">
                <a:solidFill>
                  <a:srgbClr val="000000"/>
                </a:solidFill>
              </a:rPr>
              <a:t>Denna layout används för UHR:s </a:t>
            </a:r>
            <a:br>
              <a:rPr lang="sv-SE" sz="1200" dirty="0" smtClean="0">
                <a:solidFill>
                  <a:srgbClr val="000000"/>
                </a:solidFill>
              </a:rPr>
            </a:br>
            <a:r>
              <a:rPr lang="sv-SE" sz="1200" dirty="0" smtClean="0">
                <a:solidFill>
                  <a:srgbClr val="000000"/>
                </a:solidFill>
              </a:rPr>
              <a:t>samarbetslogotyper/</a:t>
            </a:r>
            <a:br>
              <a:rPr lang="sv-SE" sz="1200" dirty="0" smtClean="0">
                <a:solidFill>
                  <a:srgbClr val="000000"/>
                </a:solidFill>
              </a:rPr>
            </a:br>
            <a:r>
              <a:rPr lang="sv-SE" sz="1200" dirty="0" smtClean="0">
                <a:solidFill>
                  <a:srgbClr val="000000"/>
                </a:solidFill>
              </a:rPr>
              <a:t>underlogotyper. Placera</a:t>
            </a:r>
            <a:r>
              <a:rPr lang="sv-SE" sz="1200" baseline="0" dirty="0" smtClean="0">
                <a:solidFill>
                  <a:srgbClr val="000000"/>
                </a:solidFill>
              </a:rPr>
              <a:t> logotyperna enligt exemplen </a:t>
            </a:r>
            <a:br>
              <a:rPr lang="sv-SE" sz="1200" baseline="0" dirty="0" smtClean="0">
                <a:solidFill>
                  <a:srgbClr val="000000"/>
                </a:solidFill>
              </a:rPr>
            </a:br>
            <a:r>
              <a:rPr lang="sv-SE" sz="1200" baseline="0" dirty="0" smtClean="0">
                <a:solidFill>
                  <a:srgbClr val="000000"/>
                </a:solidFill>
              </a:rPr>
              <a:t>nedan. </a:t>
            </a:r>
            <a:br>
              <a:rPr lang="sv-SE" sz="1200" baseline="0" dirty="0" smtClean="0">
                <a:solidFill>
                  <a:srgbClr val="000000"/>
                </a:solidFill>
              </a:rPr>
            </a:br>
            <a:endParaRPr lang="sv-SE" sz="1200" dirty="0">
              <a:solidFill>
                <a:srgbClr val="000000"/>
              </a:solidFill>
            </a:endParaRPr>
          </a:p>
        </p:txBody>
      </p:sp>
      <p:pic>
        <p:nvPicPr>
          <p:cNvPr id="11" name="Picture 10"/>
          <p:cNvPicPr>
            <a:picLocks noChangeAspect="1"/>
          </p:cNvPicPr>
          <p:nvPr userDrawn="1"/>
        </p:nvPicPr>
        <p:blipFill>
          <a:blip r:embed="rId2"/>
          <a:stretch>
            <a:fillRect/>
          </a:stretch>
        </p:blipFill>
        <p:spPr>
          <a:xfrm>
            <a:off x="9456233" y="1015664"/>
            <a:ext cx="1826931" cy="1373305"/>
          </a:xfrm>
          <a:prstGeom prst="rect">
            <a:avLst/>
          </a:prstGeom>
          <a:ln>
            <a:solidFill>
              <a:srgbClr val="000000"/>
            </a:solidFill>
          </a:ln>
        </p:spPr>
      </p:pic>
      <p:pic>
        <p:nvPicPr>
          <p:cNvPr id="12" name="Picture 11"/>
          <p:cNvPicPr>
            <a:picLocks noChangeAspect="1"/>
          </p:cNvPicPr>
          <p:nvPr userDrawn="1"/>
        </p:nvPicPr>
        <p:blipFill>
          <a:blip r:embed="rId3"/>
          <a:stretch>
            <a:fillRect/>
          </a:stretch>
        </p:blipFill>
        <p:spPr>
          <a:xfrm>
            <a:off x="9456233" y="2525751"/>
            <a:ext cx="1826931" cy="1379519"/>
          </a:xfrm>
          <a:prstGeom prst="rect">
            <a:avLst/>
          </a:prstGeom>
          <a:ln>
            <a:solidFill>
              <a:srgbClr val="000000"/>
            </a:solidFill>
          </a:ln>
        </p:spPr>
      </p:pic>
      <p:pic>
        <p:nvPicPr>
          <p:cNvPr id="13" name="Picture 12"/>
          <p:cNvPicPr>
            <a:picLocks noChangeAspect="1"/>
          </p:cNvPicPr>
          <p:nvPr userDrawn="1"/>
        </p:nvPicPr>
        <p:blipFill>
          <a:blip r:embed="rId4"/>
          <a:stretch>
            <a:fillRect/>
          </a:stretch>
        </p:blipFill>
        <p:spPr>
          <a:xfrm>
            <a:off x="9456233" y="4042052"/>
            <a:ext cx="1826931" cy="1388968"/>
          </a:xfrm>
          <a:prstGeom prst="rect">
            <a:avLst/>
          </a:prstGeom>
          <a:ln>
            <a:solidFill>
              <a:srgbClr val="000000"/>
            </a:solidFill>
          </a:ln>
        </p:spPr>
      </p:pic>
    </p:spTree>
    <p:extLst>
      <p:ext uri="{BB962C8B-B14F-4D97-AF65-F5344CB8AC3E}">
        <p14:creationId xmlns:p14="http://schemas.microsoft.com/office/powerpoint/2010/main" val="21444216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Kapitel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540000" y="3675982"/>
            <a:ext cx="6930000" cy="1182608"/>
          </a:xfrm>
        </p:spPr>
        <p:txBody>
          <a:bodyPr anchor="b" anchorCtr="0"/>
          <a:lstStyle>
            <a:lvl1pPr algn="l">
              <a:lnSpc>
                <a:spcPts val="4000"/>
              </a:lnSpc>
              <a:defRPr sz="3400" b="1" cap="none" baseline="0">
                <a:solidFill>
                  <a:schemeClr val="tx1"/>
                </a:solidFill>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540000" y="4900118"/>
            <a:ext cx="6930000" cy="900000"/>
          </a:xfrm>
        </p:spPr>
        <p:txBody>
          <a:bodyPr anchor="t" anchorCtr="0"/>
          <a:lstStyle>
            <a:lvl1pPr marL="0" indent="0">
              <a:lnSpc>
                <a:spcPts val="3000"/>
              </a:lnSpc>
              <a:spcBef>
                <a:spcPts val="0"/>
              </a:spcBef>
              <a:buNone/>
              <a:defRPr sz="2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lvl1pPr>
              <a:defRPr>
                <a:solidFill>
                  <a:srgbClr val="000000"/>
                </a:solidFill>
              </a:defRPr>
            </a:lvl1pPr>
          </a:lstStyle>
          <a:p>
            <a:fld id="{C523D0BB-1A5F-42F6-930F-CB40BF237D46}" type="datetimeFigureOut">
              <a:rPr lang="sv-SE" smtClean="0"/>
              <a:pPr/>
              <a:t>2017-05-11</a:t>
            </a:fld>
            <a:endParaRPr lang="sv-SE" dirty="0"/>
          </a:p>
        </p:txBody>
      </p:sp>
      <p:sp>
        <p:nvSpPr>
          <p:cNvPr id="5" name="Platshållare för sidfot 4"/>
          <p:cNvSpPr>
            <a:spLocks noGrp="1"/>
          </p:cNvSpPr>
          <p:nvPr>
            <p:ph type="ftr" sz="quarter" idx="11"/>
          </p:nvPr>
        </p:nvSpPr>
        <p:spPr/>
        <p:txBody>
          <a:bodyPr/>
          <a:lstStyle>
            <a:lvl1pPr>
              <a:defRPr>
                <a:solidFill>
                  <a:srgbClr val="000000"/>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000000"/>
                </a:solidFill>
              </a:defRPr>
            </a:lvl1pPr>
          </a:lstStyle>
          <a:p>
            <a:fld id="{06BE77C3-BC24-4059-A7F4-43B9FB1DA0EB}" type="slidenum">
              <a:rPr lang="sv-SE" smtClean="0"/>
              <a:pPr/>
              <a:t>‹#›</a:t>
            </a:fld>
            <a:endParaRPr lang="sv-SE" dirty="0"/>
          </a:p>
        </p:txBody>
      </p:sp>
    </p:spTree>
    <p:extLst>
      <p:ext uri="{BB962C8B-B14F-4D97-AF65-F5344CB8AC3E}">
        <p14:creationId xmlns:p14="http://schemas.microsoft.com/office/powerpoint/2010/main" val="11186197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lutsida">
    <p:spTree>
      <p:nvGrpSpPr>
        <p:cNvPr id="1" name=""/>
        <p:cNvGrpSpPr/>
        <p:nvPr/>
      </p:nvGrpSpPr>
      <p:grpSpPr>
        <a:xfrm>
          <a:off x="0" y="0"/>
          <a:ext cx="0" cy="0"/>
          <a:chOff x="0" y="0"/>
          <a:chExt cx="0" cy="0"/>
        </a:xfrm>
      </p:grpSpPr>
      <p:sp>
        <p:nvSpPr>
          <p:cNvPr id="5" name="textruta 4"/>
          <p:cNvSpPr txBox="1"/>
          <p:nvPr userDrawn="1"/>
        </p:nvSpPr>
        <p:spPr>
          <a:xfrm>
            <a:off x="3312000" y="2589534"/>
            <a:ext cx="2520000" cy="553998"/>
          </a:xfrm>
          <a:prstGeom prst="rect">
            <a:avLst/>
          </a:prstGeom>
          <a:noFill/>
        </p:spPr>
        <p:txBody>
          <a:bodyPr wrap="square" rtlCol="0">
            <a:spAutoFit/>
          </a:bodyPr>
          <a:lstStyle/>
          <a:p>
            <a:pPr algn="ctr"/>
            <a:r>
              <a:rPr lang="sv-SE" sz="3000" b="1" dirty="0" smtClean="0">
                <a:solidFill>
                  <a:srgbClr val="000000"/>
                </a:solidFill>
              </a:rPr>
              <a:t>www.uhr.se</a:t>
            </a:r>
            <a:endParaRPr lang="sv-SE" sz="3000" b="1" dirty="0">
              <a:solidFill>
                <a:srgbClr val="000000"/>
              </a:solidFill>
            </a:endParaRPr>
          </a:p>
        </p:txBody>
      </p:sp>
      <p:sp>
        <p:nvSpPr>
          <p:cNvPr id="9" name="Rektangel 9"/>
          <p:cNvSpPr/>
          <p:nvPr userDrawn="1"/>
        </p:nvSpPr>
        <p:spPr>
          <a:xfrm>
            <a:off x="9329194" y="0"/>
            <a:ext cx="2210973" cy="552542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8"/>
          <p:cNvSpPr txBox="1"/>
          <p:nvPr userDrawn="1"/>
        </p:nvSpPr>
        <p:spPr>
          <a:xfrm>
            <a:off x="9356395" y="0"/>
            <a:ext cx="2183773" cy="1200329"/>
          </a:xfrm>
          <a:prstGeom prst="rect">
            <a:avLst/>
          </a:prstGeom>
          <a:noFill/>
        </p:spPr>
        <p:txBody>
          <a:bodyPr wrap="square" rtlCol="0">
            <a:spAutoFit/>
          </a:bodyPr>
          <a:lstStyle/>
          <a:p>
            <a:r>
              <a:rPr lang="sv-SE" sz="1200" dirty="0" smtClean="0">
                <a:solidFill>
                  <a:srgbClr val="000000"/>
                </a:solidFill>
              </a:rPr>
              <a:t>Denna layout används för UHR:s </a:t>
            </a:r>
            <a:br>
              <a:rPr lang="sv-SE" sz="1200" dirty="0" smtClean="0">
                <a:solidFill>
                  <a:srgbClr val="000000"/>
                </a:solidFill>
              </a:rPr>
            </a:br>
            <a:r>
              <a:rPr lang="sv-SE" sz="1200" dirty="0" smtClean="0">
                <a:solidFill>
                  <a:srgbClr val="000000"/>
                </a:solidFill>
              </a:rPr>
              <a:t>samarbetslogotyper/</a:t>
            </a:r>
            <a:br>
              <a:rPr lang="sv-SE" sz="1200" dirty="0" smtClean="0">
                <a:solidFill>
                  <a:srgbClr val="000000"/>
                </a:solidFill>
              </a:rPr>
            </a:br>
            <a:r>
              <a:rPr lang="sv-SE" sz="1200" dirty="0" smtClean="0">
                <a:solidFill>
                  <a:srgbClr val="000000"/>
                </a:solidFill>
              </a:rPr>
              <a:t>underlogotyper. Placera</a:t>
            </a:r>
            <a:r>
              <a:rPr lang="sv-SE" sz="1200" baseline="0" dirty="0" smtClean="0">
                <a:solidFill>
                  <a:srgbClr val="000000"/>
                </a:solidFill>
              </a:rPr>
              <a:t> logotyperna enligt exemplen </a:t>
            </a:r>
            <a:br>
              <a:rPr lang="sv-SE" sz="1200" baseline="0" dirty="0" smtClean="0">
                <a:solidFill>
                  <a:srgbClr val="000000"/>
                </a:solidFill>
              </a:rPr>
            </a:br>
            <a:r>
              <a:rPr lang="sv-SE" sz="1200" baseline="0" dirty="0" smtClean="0">
                <a:solidFill>
                  <a:srgbClr val="000000"/>
                </a:solidFill>
              </a:rPr>
              <a:t>nedan. </a:t>
            </a:r>
            <a:br>
              <a:rPr lang="sv-SE" sz="1200" baseline="0" dirty="0" smtClean="0">
                <a:solidFill>
                  <a:srgbClr val="000000"/>
                </a:solidFill>
              </a:rPr>
            </a:br>
            <a:endParaRPr lang="sv-SE" sz="1200" dirty="0">
              <a:solidFill>
                <a:srgbClr val="000000"/>
              </a:solidFill>
            </a:endParaRPr>
          </a:p>
        </p:txBody>
      </p:sp>
      <p:pic>
        <p:nvPicPr>
          <p:cNvPr id="11" name="Picture 10"/>
          <p:cNvPicPr>
            <a:picLocks noChangeAspect="1"/>
          </p:cNvPicPr>
          <p:nvPr userDrawn="1"/>
        </p:nvPicPr>
        <p:blipFill>
          <a:blip r:embed="rId2"/>
          <a:stretch>
            <a:fillRect/>
          </a:stretch>
        </p:blipFill>
        <p:spPr>
          <a:xfrm>
            <a:off x="9456233" y="1015664"/>
            <a:ext cx="1826931" cy="1373305"/>
          </a:xfrm>
          <a:prstGeom prst="rect">
            <a:avLst/>
          </a:prstGeom>
          <a:ln>
            <a:solidFill>
              <a:srgbClr val="000000"/>
            </a:solidFill>
          </a:ln>
        </p:spPr>
      </p:pic>
      <p:pic>
        <p:nvPicPr>
          <p:cNvPr id="12" name="Picture 11"/>
          <p:cNvPicPr>
            <a:picLocks noChangeAspect="1"/>
          </p:cNvPicPr>
          <p:nvPr userDrawn="1"/>
        </p:nvPicPr>
        <p:blipFill>
          <a:blip r:embed="rId3"/>
          <a:stretch>
            <a:fillRect/>
          </a:stretch>
        </p:blipFill>
        <p:spPr>
          <a:xfrm>
            <a:off x="9456233" y="2525751"/>
            <a:ext cx="1826931" cy="1379519"/>
          </a:xfrm>
          <a:prstGeom prst="rect">
            <a:avLst/>
          </a:prstGeom>
          <a:ln>
            <a:solidFill>
              <a:srgbClr val="000000"/>
            </a:solidFill>
          </a:ln>
        </p:spPr>
      </p:pic>
      <p:pic>
        <p:nvPicPr>
          <p:cNvPr id="13" name="Picture 12"/>
          <p:cNvPicPr>
            <a:picLocks noChangeAspect="1"/>
          </p:cNvPicPr>
          <p:nvPr userDrawn="1"/>
        </p:nvPicPr>
        <p:blipFill>
          <a:blip r:embed="rId4"/>
          <a:stretch>
            <a:fillRect/>
          </a:stretch>
        </p:blipFill>
        <p:spPr>
          <a:xfrm>
            <a:off x="9456233" y="4042052"/>
            <a:ext cx="1826931" cy="1388968"/>
          </a:xfrm>
          <a:prstGeom prst="rect">
            <a:avLst/>
          </a:prstGeom>
          <a:ln>
            <a:solidFill>
              <a:srgbClr val="000000"/>
            </a:solidFill>
          </a:ln>
        </p:spPr>
      </p:pic>
    </p:spTree>
    <p:extLst>
      <p:ext uri="{BB962C8B-B14F-4D97-AF65-F5344CB8AC3E}">
        <p14:creationId xmlns:p14="http://schemas.microsoft.com/office/powerpoint/2010/main" val="31664296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ln>
            <a:noFill/>
          </a:ln>
        </p:spPr>
        <p:txBody>
          <a:bodyPr/>
          <a:lstStyle/>
          <a:p>
            <a:endParaRPr lang="en-US"/>
          </a:p>
        </p:txBody>
      </p:sp>
      <p:sp>
        <p:nvSpPr>
          <p:cNvPr id="4" name="Date Placeholder 3"/>
          <p:cNvSpPr>
            <a:spLocks noGrp="1"/>
          </p:cNvSpPr>
          <p:nvPr>
            <p:ph type="dt" sz="half" idx="11"/>
          </p:nvPr>
        </p:nvSpPr>
        <p:spPr>
          <a:ln>
            <a:noFill/>
          </a:ln>
        </p:spPr>
        <p:txBody>
          <a:bodyPr/>
          <a:lstStyle/>
          <a:p>
            <a:r>
              <a:rPr lang="sv-SE" smtClean="0"/>
              <a:t>2016</a:t>
            </a:r>
            <a:endParaRPr lang="en-US"/>
          </a:p>
        </p:txBody>
      </p:sp>
      <p:sp>
        <p:nvSpPr>
          <p:cNvPr id="6" name="Content Placeholder 5"/>
          <p:cNvSpPr>
            <a:spLocks noGrp="1"/>
          </p:cNvSpPr>
          <p:nvPr>
            <p:ph sz="quarter" idx="12"/>
          </p:nvPr>
        </p:nvSpPr>
        <p:spPr>
          <a:xfrm>
            <a:off x="457200" y="2305052"/>
            <a:ext cx="8229600" cy="3716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87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lvl2pPr marL="360000" indent="-180975">
              <a:buFont typeface="Symbol" pitchFamily="18" charset="2"/>
              <a:buChar char=""/>
              <a:defRPr/>
            </a:lvl2pPr>
            <a:lvl3pPr marL="540000" indent="-180000">
              <a:buFont typeface="Symbol" pitchFamily="18" charset="2"/>
              <a:buChar char="-"/>
              <a:defRPr/>
            </a:lvl3pPr>
            <a:lvl4pPr marL="720725" indent="-180000">
              <a:buFont typeface="Symbol" pitchFamily="18" charset="2"/>
              <a:buChar char="-"/>
              <a:defRPr/>
            </a:lvl4pPr>
            <a:lvl5pPr marL="898525" indent="-180000">
              <a:buFont typeface="Symbol" pitchFamily="18" charset="2"/>
              <a:buChar char="-"/>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C523D0BB-1A5F-42F6-930F-CB40BF237D46}" type="datetimeFigureOut">
              <a:rPr lang="sv-SE" smtClean="0"/>
              <a:t>2017-05-11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06BE77C3-BC24-4059-A7F4-43B9FB1DA0EB}" type="slidenum">
              <a:rPr lang="sv-SE" smtClean="0"/>
              <a:t>‹#›</a:t>
            </a:fld>
            <a:endParaRPr lang="sv-SE" dirty="0"/>
          </a:p>
        </p:txBody>
      </p:sp>
      <p:sp>
        <p:nvSpPr>
          <p:cNvPr id="7" name="Rubrik 6"/>
          <p:cNvSpPr>
            <a:spLocks noGrp="1"/>
          </p:cNvSpPr>
          <p:nvPr>
            <p:ph type="title"/>
          </p:nvPr>
        </p:nvSpPr>
        <p:spPr/>
        <p:txBody>
          <a:bodyPr/>
          <a:lstStyle/>
          <a:p>
            <a:r>
              <a:rPr lang="sv-SE" dirty="0" smtClean="0"/>
              <a:t>Klicka här för att ändra format</a:t>
            </a:r>
            <a:endParaRPr lang="sv-SE" dirty="0"/>
          </a:p>
        </p:txBody>
      </p:sp>
    </p:spTree>
    <p:extLst>
      <p:ext uri="{BB962C8B-B14F-4D97-AF65-F5344CB8AC3E}">
        <p14:creationId xmlns:p14="http://schemas.microsoft.com/office/powerpoint/2010/main" val="19870736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539552" y="1378800"/>
            <a:ext cx="3376800" cy="439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092752" y="1378800"/>
            <a:ext cx="3376800" cy="439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C523D0BB-1A5F-42F6-930F-CB40BF237D46}" type="datetimeFigureOut">
              <a:rPr lang="sv-SE" smtClean="0"/>
              <a:t>2017-05-11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06BE77C3-BC24-4059-A7F4-43B9FB1DA0EB}" type="slidenum">
              <a:rPr lang="sv-SE" smtClean="0"/>
              <a:t>‹#›</a:t>
            </a:fld>
            <a:endParaRPr lang="sv-SE" dirty="0"/>
          </a:p>
        </p:txBody>
      </p:sp>
      <p:sp>
        <p:nvSpPr>
          <p:cNvPr id="8" name="Title 7"/>
          <p:cNvSpPr>
            <a:spLocks noGrp="1"/>
          </p:cNvSpPr>
          <p:nvPr>
            <p:ph type="title"/>
          </p:nvPr>
        </p:nvSpPr>
        <p:spPr/>
        <p:txBody>
          <a:bodyPr/>
          <a:lstStyle/>
          <a:p>
            <a:r>
              <a:rPr lang="sv-SE" dirty="0" err="1" smtClean="0"/>
              <a:t>Click</a:t>
            </a:r>
            <a:r>
              <a:rPr lang="sv-SE" dirty="0" smtClean="0"/>
              <a:t> to </a:t>
            </a:r>
            <a:r>
              <a:rPr lang="sv-SE" dirty="0" err="1" smtClean="0"/>
              <a:t>edit</a:t>
            </a:r>
            <a:r>
              <a:rPr lang="sv-SE" dirty="0" smtClean="0"/>
              <a:t> Master </a:t>
            </a:r>
            <a:r>
              <a:rPr lang="sv-SE" dirty="0" err="1" smtClean="0"/>
              <a:t>title</a:t>
            </a:r>
            <a:r>
              <a:rPr lang="sv-SE" dirty="0" smtClean="0"/>
              <a:t> style</a:t>
            </a:r>
            <a:endParaRPr lang="sv-SE" dirty="0"/>
          </a:p>
        </p:txBody>
      </p:sp>
    </p:spTree>
    <p:extLst>
      <p:ext uri="{BB962C8B-B14F-4D97-AF65-F5344CB8AC3E}">
        <p14:creationId xmlns:p14="http://schemas.microsoft.com/office/powerpoint/2010/main" val="29924206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539552" y="1378800"/>
            <a:ext cx="3376800" cy="439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092752" y="1378800"/>
            <a:ext cx="33768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C523D0BB-1A5F-42F6-930F-CB40BF237D46}" type="datetimeFigureOut">
              <a:rPr lang="sv-SE" smtClean="0"/>
              <a:t>2017-05-11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06BE77C3-BC24-4059-A7F4-43B9FB1DA0EB}" type="slidenum">
              <a:rPr lang="sv-SE" smtClean="0"/>
              <a:t>‹#›</a:t>
            </a:fld>
            <a:endParaRPr lang="sv-SE" dirty="0"/>
          </a:p>
        </p:txBody>
      </p:sp>
      <p:sp>
        <p:nvSpPr>
          <p:cNvPr id="9" name="Platshållare för innehåll 3"/>
          <p:cNvSpPr>
            <a:spLocks noGrp="1"/>
          </p:cNvSpPr>
          <p:nvPr>
            <p:ph sz="half" idx="14"/>
          </p:nvPr>
        </p:nvSpPr>
        <p:spPr>
          <a:xfrm>
            <a:off x="4092752" y="3664800"/>
            <a:ext cx="33768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Title 7"/>
          <p:cNvSpPr>
            <a:spLocks noGrp="1"/>
          </p:cNvSpPr>
          <p:nvPr>
            <p:ph type="title"/>
          </p:nvPr>
        </p:nvSpPr>
        <p:spPr/>
        <p:txBody>
          <a:bodyPr/>
          <a:lstStyle/>
          <a:p>
            <a:r>
              <a:rPr lang="sv-SE" dirty="0" err="1" smtClean="0"/>
              <a:t>Click</a:t>
            </a:r>
            <a:r>
              <a:rPr lang="sv-SE" dirty="0" smtClean="0"/>
              <a:t> to </a:t>
            </a:r>
            <a:r>
              <a:rPr lang="sv-SE" dirty="0" err="1" smtClean="0"/>
              <a:t>edit</a:t>
            </a:r>
            <a:r>
              <a:rPr lang="sv-SE" dirty="0" smtClean="0"/>
              <a:t> Master </a:t>
            </a:r>
            <a:r>
              <a:rPr lang="sv-SE" dirty="0" err="1" smtClean="0"/>
              <a:t>title</a:t>
            </a:r>
            <a:r>
              <a:rPr lang="sv-SE" dirty="0" smtClean="0"/>
              <a:t> style</a:t>
            </a:r>
            <a:endParaRPr lang="sv-SE" dirty="0"/>
          </a:p>
        </p:txBody>
      </p:sp>
    </p:spTree>
    <p:extLst>
      <p:ext uri="{BB962C8B-B14F-4D97-AF65-F5344CB8AC3E}">
        <p14:creationId xmlns:p14="http://schemas.microsoft.com/office/powerpoint/2010/main" val="9986284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yra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539552" y="1378800"/>
            <a:ext cx="33768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092752" y="1378800"/>
            <a:ext cx="33768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C523D0BB-1A5F-42F6-930F-CB40BF237D46}" type="datetimeFigureOut">
              <a:rPr lang="sv-SE" smtClean="0"/>
              <a:t>2017-05-11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06BE77C3-BC24-4059-A7F4-43B9FB1DA0EB}" type="slidenum">
              <a:rPr lang="sv-SE" smtClean="0"/>
              <a:t>‹#›</a:t>
            </a:fld>
            <a:endParaRPr lang="sv-SE" dirty="0"/>
          </a:p>
        </p:txBody>
      </p:sp>
      <p:sp>
        <p:nvSpPr>
          <p:cNvPr id="8" name="Platshållare för innehåll 2"/>
          <p:cNvSpPr>
            <a:spLocks noGrp="1"/>
          </p:cNvSpPr>
          <p:nvPr>
            <p:ph sz="half" idx="13"/>
          </p:nvPr>
        </p:nvSpPr>
        <p:spPr>
          <a:xfrm>
            <a:off x="540016" y="3664800"/>
            <a:ext cx="33768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innehåll 3"/>
          <p:cNvSpPr>
            <a:spLocks noGrp="1"/>
          </p:cNvSpPr>
          <p:nvPr>
            <p:ph sz="half" idx="14"/>
          </p:nvPr>
        </p:nvSpPr>
        <p:spPr>
          <a:xfrm>
            <a:off x="4092752" y="3664800"/>
            <a:ext cx="33768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Title 9"/>
          <p:cNvSpPr>
            <a:spLocks noGrp="1"/>
          </p:cNvSpPr>
          <p:nvPr>
            <p:ph type="title"/>
          </p:nvPr>
        </p:nvSpPr>
        <p:spPr/>
        <p:txBody>
          <a:bodyPr/>
          <a:lstStyle/>
          <a:p>
            <a:r>
              <a:rPr lang="sv-SE" dirty="0" err="1" smtClean="0"/>
              <a:t>Click</a:t>
            </a:r>
            <a:r>
              <a:rPr lang="sv-SE" dirty="0" smtClean="0"/>
              <a:t> to </a:t>
            </a:r>
            <a:r>
              <a:rPr lang="sv-SE" dirty="0" err="1" smtClean="0"/>
              <a:t>edit</a:t>
            </a:r>
            <a:r>
              <a:rPr lang="sv-SE" dirty="0" smtClean="0"/>
              <a:t> Master </a:t>
            </a:r>
            <a:r>
              <a:rPr lang="sv-SE" dirty="0" err="1" smtClean="0"/>
              <a:t>title</a:t>
            </a:r>
            <a:r>
              <a:rPr lang="sv-SE" dirty="0" smtClean="0"/>
              <a:t> style</a:t>
            </a:r>
            <a:endParaRPr lang="sv-SE" dirty="0"/>
          </a:p>
        </p:txBody>
      </p:sp>
    </p:spTree>
    <p:extLst>
      <p:ext uri="{BB962C8B-B14F-4D97-AF65-F5344CB8AC3E}">
        <p14:creationId xmlns:p14="http://schemas.microsoft.com/office/powerpoint/2010/main" val="39839760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C523D0BB-1A5F-42F6-930F-CB40BF237D46}" type="datetimeFigureOut">
              <a:rPr lang="sv-SE" smtClean="0"/>
              <a:t>2017-05-11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06BE77C3-BC24-4059-A7F4-43B9FB1DA0EB}" type="slidenum">
              <a:rPr lang="sv-SE" smtClean="0"/>
              <a:t>‹#›</a:t>
            </a:fld>
            <a:endParaRPr lang="sv-SE" dirty="0"/>
          </a:p>
        </p:txBody>
      </p:sp>
    </p:spTree>
    <p:extLst>
      <p:ext uri="{BB962C8B-B14F-4D97-AF65-F5344CB8AC3E}">
        <p14:creationId xmlns:p14="http://schemas.microsoft.com/office/powerpoint/2010/main" val="167431457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523D0BB-1A5F-42F6-930F-CB40BF237D46}" type="datetimeFigureOut">
              <a:rPr lang="sv-SE" smtClean="0"/>
              <a:t>2017-05-11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06BE77C3-BC24-4059-A7F4-43B9FB1DA0EB}" type="slidenum">
              <a:rPr lang="sv-SE" smtClean="0"/>
              <a:t>‹#›</a:t>
            </a:fld>
            <a:endParaRPr lang="sv-SE" dirty="0"/>
          </a:p>
        </p:txBody>
      </p:sp>
    </p:spTree>
    <p:extLst>
      <p:ext uri="{BB962C8B-B14F-4D97-AF65-F5344CB8AC3E}">
        <p14:creationId xmlns:p14="http://schemas.microsoft.com/office/powerpoint/2010/main" val="330146079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40000" y="1379909"/>
            <a:ext cx="4680072" cy="4392000"/>
          </a:xfrm>
        </p:spPr>
        <p:txBody>
          <a:bodyPr/>
          <a:lstStyle>
            <a:lvl1pPr>
              <a:defRPr>
                <a:solidFill>
                  <a:srgbClr val="000000"/>
                </a:solidFill>
              </a:defRPr>
            </a:lvl1pPr>
            <a:lvl2pPr marL="360000" indent="-180975">
              <a:buFont typeface="Symbol" pitchFamily="18" charset="2"/>
              <a:buChar char=""/>
              <a:defRPr>
                <a:solidFill>
                  <a:srgbClr val="000000"/>
                </a:solidFill>
              </a:defRPr>
            </a:lvl2pPr>
            <a:lvl3pPr marL="540000" indent="-180000">
              <a:buFont typeface="Symbol" pitchFamily="18" charset="2"/>
              <a:buChar char="-"/>
              <a:defRPr>
                <a:solidFill>
                  <a:srgbClr val="000000"/>
                </a:solidFill>
              </a:defRPr>
            </a:lvl3pPr>
            <a:lvl4pPr marL="720725" indent="-180000">
              <a:buFont typeface="Symbol" pitchFamily="18" charset="2"/>
              <a:buChar char="-"/>
              <a:defRPr>
                <a:solidFill>
                  <a:srgbClr val="000000"/>
                </a:solidFill>
              </a:defRPr>
            </a:lvl4pPr>
            <a:lvl5pPr marL="898525" indent="-180000">
              <a:buFont typeface="Symbol" pitchFamily="18" charset="2"/>
              <a:buChar char="-"/>
              <a:defRPr>
                <a:solidFill>
                  <a:srgbClr val="000000"/>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C523D0BB-1A5F-42F6-930F-CB40BF237D46}" type="datetimeFigureOut">
              <a:rPr lang="sv-SE" smtClean="0"/>
              <a:t>2017-05-11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06BE77C3-BC24-4059-A7F4-43B9FB1DA0EB}" type="slidenum">
              <a:rPr lang="sv-SE" smtClean="0"/>
              <a:t>‹#›</a:t>
            </a:fld>
            <a:endParaRPr lang="sv-SE" dirty="0"/>
          </a:p>
        </p:txBody>
      </p:sp>
      <p:sp>
        <p:nvSpPr>
          <p:cNvPr id="8" name="Platshållare för bild 7"/>
          <p:cNvSpPr>
            <a:spLocks noGrp="1"/>
          </p:cNvSpPr>
          <p:nvPr>
            <p:ph type="pic" sz="quarter" idx="13" hasCustomPrompt="1"/>
          </p:nvPr>
        </p:nvSpPr>
        <p:spPr>
          <a:xfrm>
            <a:off x="5688000" y="1378800"/>
            <a:ext cx="3456000" cy="3456000"/>
          </a:xfrm>
          <a:solidFill>
            <a:srgbClr val="F3F3F3"/>
          </a:solidFill>
          <a:ln>
            <a:noFill/>
          </a:ln>
        </p:spPr>
        <p:txBody>
          <a:bodyPr anchor="ctr" anchorCtr="0"/>
          <a:lstStyle>
            <a:lvl1pPr marL="0" indent="0" algn="ctr">
              <a:buFontTx/>
              <a:buNone/>
              <a:defRPr sz="1400">
                <a:solidFill>
                  <a:srgbClr val="000000"/>
                </a:solidFill>
              </a:defRPr>
            </a:lvl1pPr>
          </a:lstStyle>
          <a:p>
            <a:r>
              <a:rPr lang="sv-SE" dirty="0" smtClean="0"/>
              <a:t>Markera bildplatshållaren och välj bild i bildbanken</a:t>
            </a:r>
            <a:endParaRPr lang="sv-SE" dirty="0"/>
          </a:p>
        </p:txBody>
      </p:sp>
      <p:sp>
        <p:nvSpPr>
          <p:cNvPr id="7" name="Rubrik 6"/>
          <p:cNvSpPr>
            <a:spLocks noGrp="1"/>
          </p:cNvSpPr>
          <p:nvPr>
            <p:ph type="title"/>
          </p:nvPr>
        </p:nvSpPr>
        <p:spPr/>
        <p:txBody>
          <a:bodyPr/>
          <a:lstStyle/>
          <a:p>
            <a:r>
              <a:rPr lang="sv-SE" dirty="0" smtClean="0"/>
              <a:t>Klicka här för att ändra format</a:t>
            </a:r>
            <a:endParaRPr lang="sv-SE" dirty="0"/>
          </a:p>
        </p:txBody>
      </p:sp>
    </p:spTree>
    <p:extLst>
      <p:ext uri="{BB962C8B-B14F-4D97-AF65-F5344CB8AC3E}">
        <p14:creationId xmlns:p14="http://schemas.microsoft.com/office/powerpoint/2010/main" val="18520284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C523D0BB-1A5F-42F6-930F-CB40BF237D46}" type="datetimeFigureOut">
              <a:rPr lang="sv-SE" smtClean="0"/>
              <a:t>2017-05-11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06BE77C3-BC24-4059-A7F4-43B9FB1DA0EB}" type="slidenum">
              <a:rPr lang="sv-SE" smtClean="0"/>
              <a:t>‹#›</a:t>
            </a:fld>
            <a:endParaRPr lang="sv-SE" dirty="0"/>
          </a:p>
        </p:txBody>
      </p:sp>
      <p:sp>
        <p:nvSpPr>
          <p:cNvPr id="9" name="Platshållare för bild 8"/>
          <p:cNvSpPr>
            <a:spLocks noGrp="1"/>
          </p:cNvSpPr>
          <p:nvPr>
            <p:ph type="pic" sz="quarter" idx="14" hasCustomPrompt="1"/>
          </p:nvPr>
        </p:nvSpPr>
        <p:spPr>
          <a:xfrm>
            <a:off x="554038" y="1378800"/>
            <a:ext cx="4162425" cy="4130675"/>
          </a:xfrm>
          <a:solidFill>
            <a:srgbClr val="F3F3F3"/>
          </a:solidFill>
        </p:spPr>
        <p:txBody>
          <a:bodyPr anchor="ctr"/>
          <a:lstStyle>
            <a:lvl1pPr marL="0" marR="0" indent="0" algn="ctr" defTabSz="914400" rtl="0" eaLnBrk="1" fontAlgn="auto" latinLnBrk="0" hangingPunct="1">
              <a:lnSpc>
                <a:spcPts val="2100"/>
              </a:lnSpc>
              <a:spcBef>
                <a:spcPts val="1400"/>
              </a:spcBef>
              <a:spcAft>
                <a:spcPts val="0"/>
              </a:spcAft>
              <a:buClrTx/>
              <a:buSzTx/>
              <a:buFont typeface="Arial" pitchFamily="34" charset="0"/>
              <a:buNone/>
              <a:tabLst/>
              <a:defRPr sz="1400"/>
            </a:lvl1pPr>
          </a:lstStyle>
          <a:p>
            <a:r>
              <a:rPr lang="sv-SE" dirty="0" smtClean="0"/>
              <a:t>Markera bildplatshållaren och välj bild i bildbanken</a:t>
            </a:r>
          </a:p>
        </p:txBody>
      </p:sp>
      <p:sp>
        <p:nvSpPr>
          <p:cNvPr id="11" name="Platshållare för bild 8"/>
          <p:cNvSpPr>
            <a:spLocks noGrp="1"/>
          </p:cNvSpPr>
          <p:nvPr>
            <p:ph type="pic" sz="quarter" idx="15" hasCustomPrompt="1"/>
          </p:nvPr>
        </p:nvSpPr>
        <p:spPr>
          <a:xfrm>
            <a:off x="4978725" y="1378800"/>
            <a:ext cx="4162425" cy="4130675"/>
          </a:xfrm>
          <a:solidFill>
            <a:srgbClr val="F3F3F3"/>
          </a:solidFill>
        </p:spPr>
        <p:txBody>
          <a:bodyPr anchor="ctr"/>
          <a:lstStyle>
            <a:lvl1pPr marL="0" marR="0" indent="0" algn="ctr" defTabSz="914400" rtl="0" eaLnBrk="1" fontAlgn="auto" latinLnBrk="0" hangingPunct="1">
              <a:lnSpc>
                <a:spcPts val="2100"/>
              </a:lnSpc>
              <a:spcBef>
                <a:spcPts val="1400"/>
              </a:spcBef>
              <a:spcAft>
                <a:spcPts val="0"/>
              </a:spcAft>
              <a:buClrTx/>
              <a:buSzTx/>
              <a:buFont typeface="Arial" pitchFamily="34" charset="0"/>
              <a:buNone/>
              <a:tabLst/>
              <a:defRPr sz="1400"/>
            </a:lvl1pPr>
          </a:lstStyle>
          <a:p>
            <a:r>
              <a:rPr lang="sv-SE" dirty="0" smtClean="0"/>
              <a:t>Markera bildplatshållaren och välj bild i bildbanken</a:t>
            </a:r>
          </a:p>
        </p:txBody>
      </p:sp>
      <p:sp>
        <p:nvSpPr>
          <p:cNvPr id="3" name="Rubrik 2"/>
          <p:cNvSpPr>
            <a:spLocks noGrp="1"/>
          </p:cNvSpPr>
          <p:nvPr>
            <p:ph type="title"/>
          </p:nvPr>
        </p:nvSpPr>
        <p:spPr/>
        <p:txBody>
          <a:bodyPr/>
          <a:lstStyle/>
          <a:p>
            <a:r>
              <a:rPr lang="sv-SE" dirty="0" smtClean="0"/>
              <a:t>Klicka här för att ändra format</a:t>
            </a:r>
            <a:endParaRPr lang="sv-SE" dirty="0"/>
          </a:p>
        </p:txBody>
      </p:sp>
    </p:spTree>
    <p:extLst>
      <p:ext uri="{BB962C8B-B14F-4D97-AF65-F5344CB8AC3E}">
        <p14:creationId xmlns:p14="http://schemas.microsoft.com/office/powerpoint/2010/main" val="25545531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LanguageTextBox"/>
          <p:cNvSpPr txBox="1"/>
          <p:nvPr userDrawn="1"/>
        </p:nvSpPr>
        <p:spPr>
          <a:xfrm>
            <a:off x="63500000" y="63500000"/>
            <a:ext cx="197490" cy="107722"/>
          </a:xfrm>
          <a:prstGeom prst="rect">
            <a:avLst/>
          </a:prstGeom>
          <a:noFill/>
        </p:spPr>
        <p:txBody>
          <a:bodyPr vert="horz" wrap="none" rtlCol="0">
            <a:spAutoFit/>
          </a:bodyPr>
          <a:lstStyle/>
          <a:p>
            <a:r>
              <a:rPr lang="sv-SE" sz="100" dirty="0" err="1" smtClean="0"/>
              <a:t>Sv</a:t>
            </a:r>
            <a:endParaRPr lang="sv-SE" sz="100" dirty="0"/>
          </a:p>
        </p:txBody>
      </p:sp>
      <p:sp>
        <p:nvSpPr>
          <p:cNvPr id="2" name="Platshållare för rubrik 1"/>
          <p:cNvSpPr>
            <a:spLocks noGrp="1"/>
          </p:cNvSpPr>
          <p:nvPr>
            <p:ph type="title"/>
          </p:nvPr>
        </p:nvSpPr>
        <p:spPr>
          <a:xfrm>
            <a:off x="539551" y="324000"/>
            <a:ext cx="8086655" cy="864096"/>
          </a:xfrm>
          <a:prstGeom prst="rect">
            <a:avLst/>
          </a:prstGeom>
        </p:spPr>
        <p:txBody>
          <a:bodyPr vert="horz" lIns="0" tIns="0" rIns="0" bIns="0" rtlCol="0" anchor="b"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540000" y="1379909"/>
            <a:ext cx="6930000" cy="4392000"/>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56000" y="6453336"/>
            <a:ext cx="2160000" cy="144000"/>
          </a:xfrm>
          <a:prstGeom prst="rect">
            <a:avLst/>
          </a:prstGeom>
        </p:spPr>
        <p:txBody>
          <a:bodyPr vert="horz" lIns="0" tIns="0" rIns="0" bIns="0" rtlCol="0" anchor="ctr"/>
          <a:lstStyle>
            <a:lvl1pPr algn="l">
              <a:defRPr sz="900">
                <a:solidFill>
                  <a:srgbClr val="000000"/>
                </a:solidFill>
              </a:defRPr>
            </a:lvl1pPr>
          </a:lstStyle>
          <a:p>
            <a:fld id="{C523D0BB-1A5F-42F6-930F-CB40BF237D46}" type="datetimeFigureOut">
              <a:rPr lang="sv-SE" smtClean="0"/>
              <a:pPr/>
              <a:t>2017-05-11</a:t>
            </a:fld>
            <a:endParaRPr lang="sv-SE" dirty="0"/>
          </a:p>
        </p:txBody>
      </p:sp>
      <p:sp>
        <p:nvSpPr>
          <p:cNvPr id="5" name="Platshållare för sidfot 4"/>
          <p:cNvSpPr>
            <a:spLocks noGrp="1"/>
          </p:cNvSpPr>
          <p:nvPr>
            <p:ph type="ftr" sz="quarter" idx="3"/>
          </p:nvPr>
        </p:nvSpPr>
        <p:spPr>
          <a:xfrm>
            <a:off x="539552" y="6309320"/>
            <a:ext cx="2376264" cy="144000"/>
          </a:xfrm>
          <a:prstGeom prst="rect">
            <a:avLst/>
          </a:prstGeom>
        </p:spPr>
        <p:txBody>
          <a:bodyPr vert="horz" lIns="0" tIns="0" rIns="0" bIns="0" rtlCol="0" anchor="t" anchorCtr="0"/>
          <a:lstStyle>
            <a:lvl1pPr algn="l">
              <a:defRPr sz="900">
                <a:solidFill>
                  <a:srgbClr val="000000"/>
                </a:solidFill>
              </a:defRPr>
            </a:lvl1pPr>
          </a:lstStyle>
          <a:p>
            <a:endParaRPr lang="sv-SE" dirty="0"/>
          </a:p>
        </p:txBody>
      </p:sp>
      <p:sp>
        <p:nvSpPr>
          <p:cNvPr id="6" name="Platshållare för bildnummer 5"/>
          <p:cNvSpPr>
            <a:spLocks noGrp="1"/>
          </p:cNvSpPr>
          <p:nvPr>
            <p:ph type="sldNum" sz="quarter" idx="4"/>
          </p:nvPr>
        </p:nvSpPr>
        <p:spPr>
          <a:xfrm>
            <a:off x="539552" y="6453336"/>
            <a:ext cx="216024" cy="144016"/>
          </a:xfrm>
          <a:prstGeom prst="rect">
            <a:avLst/>
          </a:prstGeom>
        </p:spPr>
        <p:txBody>
          <a:bodyPr vert="horz" lIns="0" tIns="0" rIns="0" bIns="0" rtlCol="0" anchor="t" anchorCtr="0"/>
          <a:lstStyle>
            <a:lvl1pPr algn="l">
              <a:defRPr sz="900">
                <a:solidFill>
                  <a:srgbClr val="000000"/>
                </a:solidFill>
              </a:defRPr>
            </a:lvl1pPr>
          </a:lstStyle>
          <a:p>
            <a:fld id="{06BE77C3-BC24-4059-A7F4-43B9FB1DA0EB}" type="slidenum">
              <a:rPr lang="sv-SE" smtClean="0"/>
              <a:pPr/>
              <a:t>‹#›</a:t>
            </a:fld>
            <a:endParaRPr lang="sv-SE" dirty="0"/>
          </a:p>
        </p:txBody>
      </p:sp>
      <p:pic>
        <p:nvPicPr>
          <p:cNvPr id="8" name="xxLogotyp"/>
          <p:cNvPicPr>
            <a:picLocks/>
          </p:cNvPicPr>
          <p:nvPr userDrawn="1"/>
        </p:nvPicPr>
        <p:blipFill>
          <a:blip r:embed="rId15" cstate="print">
            <a:extLst>
              <a:ext uri="{28A0092B-C50C-407E-A947-70E740481C1C}">
                <a14:useLocalDpi xmlns:a14="http://schemas.microsoft.com/office/drawing/2010/main" val="0"/>
              </a:ext>
            </a:extLst>
          </a:blip>
          <a:stretch>
            <a:fillRect/>
          </a:stretch>
        </p:blipFill>
        <p:spPr>
          <a:xfrm>
            <a:off x="7452003" y="5878802"/>
            <a:ext cx="1295403" cy="734400"/>
          </a:xfrm>
          <a:prstGeom prst="rect">
            <a:avLst/>
          </a:prstGeom>
        </p:spPr>
      </p:pic>
    </p:spTree>
    <p:extLst>
      <p:ext uri="{BB962C8B-B14F-4D97-AF65-F5344CB8AC3E}">
        <p14:creationId xmlns:p14="http://schemas.microsoft.com/office/powerpoint/2010/main" val="305348089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2" r:id="rId3"/>
    <p:sldLayoutId id="2147483660" r:id="rId4"/>
    <p:sldLayoutId id="2147483676" r:id="rId5"/>
    <p:sldLayoutId id="2147483654" r:id="rId6"/>
    <p:sldLayoutId id="2147483655" r:id="rId7"/>
    <p:sldLayoutId id="2147483667" r:id="rId8"/>
    <p:sldLayoutId id="2147483675" r:id="rId9"/>
    <p:sldLayoutId id="2147483670" r:id="rId10"/>
    <p:sldLayoutId id="2147483677" r:id="rId11"/>
    <p:sldLayoutId id="2147483674" r:id="rId12"/>
    <p:sldLayoutId id="2147483678" r:id="rId13"/>
  </p:sldLayoutIdLst>
  <p:hf sldNum="0" hdr="0" ftr="0" dt="0"/>
  <p:txStyles>
    <p:titleStyle>
      <a:lvl1pPr algn="l" defTabSz="914400" rtl="0" eaLnBrk="1" latinLnBrk="0" hangingPunct="1">
        <a:spcBef>
          <a:spcPct val="0"/>
        </a:spcBef>
        <a:buNone/>
        <a:defRPr sz="3000" b="1" kern="1200">
          <a:solidFill>
            <a:srgbClr val="000000"/>
          </a:solidFill>
          <a:latin typeface="+mj-lt"/>
          <a:ea typeface="+mj-ea"/>
          <a:cs typeface="+mj-cs"/>
        </a:defRPr>
      </a:lvl1pPr>
    </p:titleStyle>
    <p:bodyStyle>
      <a:lvl1pPr marL="180975" indent="-180975" algn="l" defTabSz="914400" rtl="0" eaLnBrk="1" latinLnBrk="0" hangingPunct="1">
        <a:lnSpc>
          <a:spcPts val="2100"/>
        </a:lnSpc>
        <a:spcBef>
          <a:spcPts val="1400"/>
        </a:spcBef>
        <a:buFont typeface="Arial" pitchFamily="34" charset="0"/>
        <a:buChar char="•"/>
        <a:defRPr sz="2000" kern="1200">
          <a:solidFill>
            <a:srgbClr val="000000"/>
          </a:solidFill>
          <a:latin typeface="+mn-lt"/>
          <a:ea typeface="+mn-ea"/>
          <a:cs typeface="+mn-cs"/>
        </a:defRPr>
      </a:lvl1pPr>
      <a:lvl2pPr marL="414000" indent="-144000" algn="l" defTabSz="914400" rtl="0" eaLnBrk="1" latinLnBrk="0" hangingPunct="1">
        <a:lnSpc>
          <a:spcPct val="100000"/>
        </a:lnSpc>
        <a:spcBef>
          <a:spcPts val="0"/>
        </a:spcBef>
        <a:buFont typeface="Calibri" pitchFamily="34" charset="0"/>
        <a:buChar char="̶"/>
        <a:defRPr sz="1700" kern="1200">
          <a:solidFill>
            <a:srgbClr val="000000"/>
          </a:solidFill>
          <a:latin typeface="+mn-lt"/>
          <a:ea typeface="+mn-ea"/>
          <a:cs typeface="+mn-cs"/>
        </a:defRPr>
      </a:lvl2pPr>
      <a:lvl3pPr marL="576000" indent="-108000" algn="l" defTabSz="914400" rtl="0" eaLnBrk="1" latinLnBrk="0" hangingPunct="1">
        <a:lnSpc>
          <a:spcPct val="100000"/>
        </a:lnSpc>
        <a:spcBef>
          <a:spcPts val="0"/>
        </a:spcBef>
        <a:buFont typeface="Calibri" pitchFamily="34" charset="0"/>
        <a:buChar char="̶"/>
        <a:defRPr sz="1500" kern="1200">
          <a:solidFill>
            <a:srgbClr val="000000"/>
          </a:solidFill>
          <a:latin typeface="+mn-lt"/>
          <a:ea typeface="+mn-ea"/>
          <a:cs typeface="+mn-cs"/>
        </a:defRPr>
      </a:lvl3pPr>
      <a:lvl4pPr marL="720725" indent="-92075" algn="l" defTabSz="914400" rtl="0" eaLnBrk="1" latinLnBrk="0" hangingPunct="1">
        <a:lnSpc>
          <a:spcPct val="100000"/>
        </a:lnSpc>
        <a:spcBef>
          <a:spcPts val="0"/>
        </a:spcBef>
        <a:buFont typeface="Calibri" pitchFamily="34" charset="0"/>
        <a:buChar char="̶"/>
        <a:defRPr sz="1300" kern="1200">
          <a:solidFill>
            <a:srgbClr val="000000"/>
          </a:solidFill>
          <a:latin typeface="+mn-lt"/>
          <a:ea typeface="+mn-ea"/>
          <a:cs typeface="+mn-cs"/>
        </a:defRPr>
      </a:lvl4pPr>
      <a:lvl5pPr marL="828000" indent="-72000" algn="l" defTabSz="914400" rtl="0" eaLnBrk="1" latinLnBrk="0" hangingPunct="1">
        <a:lnSpc>
          <a:spcPct val="100000"/>
        </a:lnSpc>
        <a:spcBef>
          <a:spcPts val="0"/>
        </a:spcBef>
        <a:buFont typeface="Calibri" pitchFamily="34" charset="0"/>
        <a:buChar char="̶"/>
        <a:defRPr sz="11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Xml-support@uhr.s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anna.ekegren@uhr.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p:txBody>
          <a:bodyPr/>
          <a:lstStyle/>
          <a:p>
            <a:r>
              <a:rPr lang="sv-SE" dirty="0" smtClean="0"/>
              <a:t>Att tänka på innan vi börjar:</a:t>
            </a:r>
          </a:p>
          <a:p>
            <a:pPr lvl="1"/>
            <a:r>
              <a:rPr lang="sv-SE" dirty="0" smtClean="0"/>
              <a:t>Stäng av din mikrofon (ikon i nederkant av fönstret)</a:t>
            </a:r>
          </a:p>
          <a:p>
            <a:pPr lvl="1"/>
            <a:r>
              <a:rPr lang="sv-SE" dirty="0" smtClean="0"/>
              <a:t>Stäng gärna andra program med ljud (webbläsare, </a:t>
            </a:r>
            <a:r>
              <a:rPr lang="sv-SE" dirty="0" err="1" smtClean="0"/>
              <a:t>Spotify</a:t>
            </a:r>
            <a:r>
              <a:rPr lang="sv-SE" dirty="0" smtClean="0"/>
              <a:t> etc.)</a:t>
            </a:r>
          </a:p>
          <a:p>
            <a:pPr lvl="1"/>
            <a:r>
              <a:rPr lang="sv-SE" dirty="0"/>
              <a:t>Inget </a:t>
            </a:r>
            <a:r>
              <a:rPr lang="sv-SE" dirty="0" smtClean="0"/>
              <a:t>ljud? Dubbelkolla </a:t>
            </a:r>
            <a:r>
              <a:rPr lang="sv-SE" dirty="0"/>
              <a:t>att högtalaren är påslagen</a:t>
            </a:r>
          </a:p>
          <a:p>
            <a:pPr lvl="1"/>
            <a:r>
              <a:rPr lang="sv-SE" dirty="0"/>
              <a:t>Har du valt rätt högtalerenhet?</a:t>
            </a:r>
          </a:p>
          <a:p>
            <a:pPr lvl="1"/>
            <a:endParaRPr lang="sv-SE" dirty="0" smtClean="0"/>
          </a:p>
          <a:p>
            <a:pPr lvl="1"/>
            <a:endParaRPr lang="sv-SE" dirty="0"/>
          </a:p>
        </p:txBody>
      </p:sp>
      <p:sp>
        <p:nvSpPr>
          <p:cNvPr id="6" name="Platshållare för innehåll 5"/>
          <p:cNvSpPr>
            <a:spLocks noGrp="1"/>
          </p:cNvSpPr>
          <p:nvPr>
            <p:ph sz="half" idx="2"/>
          </p:nvPr>
        </p:nvSpPr>
        <p:spPr/>
        <p:txBody>
          <a:bodyPr/>
          <a:lstStyle/>
          <a:p>
            <a:r>
              <a:rPr lang="sv-SE" dirty="0"/>
              <a:t>Frågor och kommentarer</a:t>
            </a:r>
          </a:p>
          <a:p>
            <a:pPr lvl="1"/>
            <a:r>
              <a:rPr lang="sv-SE" dirty="0"/>
              <a:t>Använd chatten</a:t>
            </a:r>
          </a:p>
          <a:p>
            <a:pPr lvl="1"/>
            <a:r>
              <a:rPr lang="sv-SE" dirty="0"/>
              <a:t>Aktivera chattfönstret med ikonen nedan till </a:t>
            </a:r>
            <a:r>
              <a:rPr lang="sv-SE" dirty="0" smtClean="0"/>
              <a:t>vänster</a:t>
            </a:r>
            <a:endParaRPr lang="sv-SE" dirty="0"/>
          </a:p>
          <a:p>
            <a:r>
              <a:rPr lang="sv-SE" dirty="0" smtClean="0"/>
              <a:t>Vi spelar in och publicerar i efterhand</a:t>
            </a:r>
            <a:endParaRPr lang="sv-SE" dirty="0"/>
          </a:p>
          <a:p>
            <a:pPr lvl="1"/>
            <a:endParaRPr lang="sv-SE" dirty="0"/>
          </a:p>
          <a:p>
            <a:endParaRPr lang="sv-SE" dirty="0"/>
          </a:p>
        </p:txBody>
      </p:sp>
      <p:sp>
        <p:nvSpPr>
          <p:cNvPr id="3" name="Rubrik 2"/>
          <p:cNvSpPr>
            <a:spLocks noGrp="1"/>
          </p:cNvSpPr>
          <p:nvPr>
            <p:ph type="title"/>
          </p:nvPr>
        </p:nvSpPr>
        <p:spPr/>
        <p:txBody>
          <a:bodyPr/>
          <a:lstStyle/>
          <a:p>
            <a:r>
              <a:rPr lang="sv-SE" dirty="0" smtClean="0"/>
              <a:t>Välkommen på </a:t>
            </a:r>
            <a:r>
              <a:rPr lang="sv-SE" dirty="0" err="1" smtClean="0"/>
              <a:t>webinarium</a:t>
            </a:r>
            <a:r>
              <a:rPr lang="sv-SE" dirty="0" smtClean="0"/>
              <a:t>!</a:t>
            </a:r>
            <a:endParaRPr lang="sv-SE" dirty="0"/>
          </a:p>
        </p:txBody>
      </p:sp>
      <p:pic>
        <p:nvPicPr>
          <p:cNvPr id="5" name="Bildobjekt 4"/>
          <p:cNvPicPr>
            <a:picLocks noChangeAspect="1"/>
          </p:cNvPicPr>
          <p:nvPr/>
        </p:nvPicPr>
        <p:blipFill>
          <a:blip r:embed="rId2"/>
          <a:stretch>
            <a:fillRect/>
          </a:stretch>
        </p:blipFill>
        <p:spPr>
          <a:xfrm>
            <a:off x="1403433" y="3634752"/>
            <a:ext cx="5202238" cy="2767637"/>
          </a:xfrm>
          <a:prstGeom prst="rect">
            <a:avLst/>
          </a:prstGeom>
        </p:spPr>
      </p:pic>
      <p:sp>
        <p:nvSpPr>
          <p:cNvPr id="7" name="Nedåtpil 6"/>
          <p:cNvSpPr/>
          <p:nvPr/>
        </p:nvSpPr>
        <p:spPr>
          <a:xfrm rot="1887984">
            <a:off x="1668892" y="5115030"/>
            <a:ext cx="382138" cy="111911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sv-SE" sz="1200" dirty="0" err="1" smtClean="0"/>
              <a:t>chat</a:t>
            </a:r>
            <a:endParaRPr lang="sv-SE" sz="1200" dirty="0"/>
          </a:p>
        </p:txBody>
      </p:sp>
      <p:sp>
        <p:nvSpPr>
          <p:cNvPr id="8" name="Nedåtpil 7"/>
          <p:cNvSpPr/>
          <p:nvPr/>
        </p:nvSpPr>
        <p:spPr>
          <a:xfrm>
            <a:off x="3632983" y="5143661"/>
            <a:ext cx="490126" cy="94293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100" dirty="0" smtClean="0"/>
              <a:t>ljud</a:t>
            </a:r>
            <a:endParaRPr lang="sv-SE" sz="1100" dirty="0"/>
          </a:p>
        </p:txBody>
      </p:sp>
    </p:spTree>
    <p:extLst>
      <p:ext uri="{BB962C8B-B14F-4D97-AF65-F5344CB8AC3E}">
        <p14:creationId xmlns:p14="http://schemas.microsoft.com/office/powerpoint/2010/main" val="2484199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endParaRPr lang="sv-SE" dirty="0" smtClean="0"/>
          </a:p>
        </p:txBody>
      </p:sp>
      <p:sp>
        <p:nvSpPr>
          <p:cNvPr id="3" name="Rubrik 2"/>
          <p:cNvSpPr>
            <a:spLocks noGrp="1"/>
          </p:cNvSpPr>
          <p:nvPr>
            <p:ph type="title"/>
          </p:nvPr>
        </p:nvSpPr>
        <p:spPr/>
        <p:txBody>
          <a:bodyPr/>
          <a:lstStyle/>
          <a:p>
            <a:r>
              <a:rPr lang="sv-SE" dirty="0" smtClean="0"/>
              <a:t>Behörighetskrav </a:t>
            </a:r>
            <a:br>
              <a:rPr lang="sv-SE" dirty="0" smtClean="0"/>
            </a:br>
            <a:r>
              <a:rPr lang="sv-SE" sz="2400" dirty="0" smtClean="0"/>
              <a:t>I vissa fall är det otydligt på både antagning.se och utbildningens sida</a:t>
            </a:r>
            <a:endParaRPr lang="sv-SE" sz="2400" dirty="0"/>
          </a:p>
        </p:txBody>
      </p:sp>
      <p:pic>
        <p:nvPicPr>
          <p:cNvPr id="4" name="Bildobjekt 3"/>
          <p:cNvPicPr/>
          <p:nvPr/>
        </p:nvPicPr>
        <p:blipFill>
          <a:blip r:embed="rId3"/>
          <a:stretch>
            <a:fillRect/>
          </a:stretch>
        </p:blipFill>
        <p:spPr>
          <a:xfrm>
            <a:off x="539550" y="1350684"/>
            <a:ext cx="5678369" cy="2444076"/>
          </a:xfrm>
          <a:prstGeom prst="rect">
            <a:avLst/>
          </a:prstGeom>
        </p:spPr>
      </p:pic>
      <p:pic>
        <p:nvPicPr>
          <p:cNvPr id="5" name="Bildobjekt 4"/>
          <p:cNvPicPr/>
          <p:nvPr/>
        </p:nvPicPr>
        <p:blipFill>
          <a:blip r:embed="rId4"/>
          <a:stretch>
            <a:fillRect/>
          </a:stretch>
        </p:blipFill>
        <p:spPr>
          <a:xfrm>
            <a:off x="539550" y="3944425"/>
            <a:ext cx="5678369" cy="2913575"/>
          </a:xfrm>
          <a:prstGeom prst="rect">
            <a:avLst/>
          </a:prstGeom>
        </p:spPr>
      </p:pic>
      <p:sp>
        <p:nvSpPr>
          <p:cNvPr id="6" name="Rektangel 5"/>
          <p:cNvSpPr/>
          <p:nvPr/>
        </p:nvSpPr>
        <p:spPr>
          <a:xfrm>
            <a:off x="539551" y="1201019"/>
            <a:ext cx="6089849" cy="244743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932688" y="3118104"/>
            <a:ext cx="2029968" cy="4572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539550" y="6089904"/>
            <a:ext cx="2926026" cy="26517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35809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a:stretch>
            <a:fillRect/>
          </a:stretch>
        </p:blipFill>
        <p:spPr>
          <a:xfrm>
            <a:off x="1619250" y="1581309"/>
            <a:ext cx="4772025" cy="2800350"/>
          </a:xfrm>
          <a:prstGeom prst="rect">
            <a:avLst/>
          </a:prstGeom>
          <a:ln>
            <a:solidFill>
              <a:schemeClr val="tx1"/>
            </a:solidFill>
          </a:ln>
        </p:spPr>
      </p:pic>
      <p:sp>
        <p:nvSpPr>
          <p:cNvPr id="3" name="Rubrik 2"/>
          <p:cNvSpPr>
            <a:spLocks noGrp="1"/>
          </p:cNvSpPr>
          <p:nvPr>
            <p:ph type="title"/>
          </p:nvPr>
        </p:nvSpPr>
        <p:spPr/>
        <p:txBody>
          <a:bodyPr/>
          <a:lstStyle/>
          <a:p>
            <a:r>
              <a:rPr lang="sv-SE" dirty="0" smtClean="0"/>
              <a:t>Namn på utbildning</a:t>
            </a:r>
            <a:endParaRPr lang="sv-SE" dirty="0"/>
          </a:p>
        </p:txBody>
      </p:sp>
      <p:sp>
        <p:nvSpPr>
          <p:cNvPr id="5" name="Rektangel 4"/>
          <p:cNvSpPr/>
          <p:nvPr/>
        </p:nvSpPr>
        <p:spPr>
          <a:xfrm>
            <a:off x="1619250" y="4959388"/>
            <a:ext cx="4572000" cy="1200329"/>
          </a:xfrm>
          <a:prstGeom prst="rect">
            <a:avLst/>
          </a:prstGeom>
        </p:spPr>
        <p:txBody>
          <a:bodyPr>
            <a:spAutoFit/>
          </a:bodyPr>
          <a:lstStyle/>
          <a:p>
            <a:r>
              <a:rPr lang="en-US" dirty="0"/>
              <a:t>Entry requirements: Bachelor's degree in Journalism or in other relevant Humanities or Social Sciences subject, and English B or equivalent.</a:t>
            </a:r>
            <a:endParaRPr lang="sv-SE" dirty="0"/>
          </a:p>
        </p:txBody>
      </p:sp>
      <p:sp>
        <p:nvSpPr>
          <p:cNvPr id="2" name="Rektangel 1"/>
          <p:cNvSpPr/>
          <p:nvPr/>
        </p:nvSpPr>
        <p:spPr>
          <a:xfrm>
            <a:off x="1719262" y="4032504"/>
            <a:ext cx="2688146" cy="2834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1619250" y="4959388"/>
            <a:ext cx="4443222" cy="12003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73049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sv-SE" dirty="0" smtClean="0"/>
          </a:p>
          <a:p>
            <a:r>
              <a:rPr lang="sv-SE" dirty="0" smtClean="0"/>
              <a:t>Tydliga och kortfattade beskrivningar av utbildningen</a:t>
            </a:r>
          </a:p>
          <a:p>
            <a:r>
              <a:rPr lang="sv-SE" dirty="0" smtClean="0"/>
              <a:t>Beskrivning på både </a:t>
            </a:r>
            <a:r>
              <a:rPr lang="sv-SE" dirty="0"/>
              <a:t>s</a:t>
            </a:r>
            <a:r>
              <a:rPr lang="sv-SE" dirty="0" smtClean="0"/>
              <a:t>vensk och engelska</a:t>
            </a:r>
          </a:p>
          <a:p>
            <a:endParaRPr lang="sv-SE" dirty="0" smtClean="0"/>
          </a:p>
          <a:p>
            <a:endParaRPr lang="sv-SE" dirty="0" smtClean="0"/>
          </a:p>
          <a:p>
            <a:endParaRPr lang="sv-SE" dirty="0"/>
          </a:p>
        </p:txBody>
      </p:sp>
      <p:sp>
        <p:nvSpPr>
          <p:cNvPr id="3" name="Title 2"/>
          <p:cNvSpPr>
            <a:spLocks noGrp="1"/>
          </p:cNvSpPr>
          <p:nvPr>
            <p:ph type="title"/>
          </p:nvPr>
        </p:nvSpPr>
        <p:spPr/>
        <p:txBody>
          <a:bodyPr/>
          <a:lstStyle/>
          <a:p>
            <a:r>
              <a:rPr lang="sv-SE" dirty="0" smtClean="0"/>
              <a:t>Andra tips för att underlätta för den sökande	</a:t>
            </a:r>
            <a:endParaRPr lang="sv-SE" dirty="0"/>
          </a:p>
        </p:txBody>
      </p:sp>
    </p:spTree>
    <p:extLst>
      <p:ext uri="{BB962C8B-B14F-4D97-AF65-F5344CB8AC3E}">
        <p14:creationId xmlns:p14="http://schemas.microsoft.com/office/powerpoint/2010/main" val="2816374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Studieinformation</a:t>
            </a:r>
            <a:endParaRPr lang="sv-SE" dirty="0"/>
          </a:p>
        </p:txBody>
      </p:sp>
      <p:sp>
        <p:nvSpPr>
          <p:cNvPr id="7" name="Platshållare för text 6"/>
          <p:cNvSpPr>
            <a:spLocks noGrp="1"/>
          </p:cNvSpPr>
          <p:nvPr>
            <p:ph type="body" idx="1"/>
          </p:nvPr>
        </p:nvSpPr>
        <p:spPr/>
        <p:txBody>
          <a:bodyPr/>
          <a:lstStyle/>
          <a:p>
            <a:r>
              <a:rPr lang="sv-SE" dirty="0" smtClean="0"/>
              <a:t>Maria Hult och Kristina Karlén, redaktörer Studera.nu</a:t>
            </a:r>
            <a:endParaRPr lang="sv-SE" dirty="0"/>
          </a:p>
        </p:txBody>
      </p:sp>
    </p:spTree>
    <p:extLst>
      <p:ext uri="{BB962C8B-B14F-4D97-AF65-F5344CB8AC3E}">
        <p14:creationId xmlns:p14="http://schemas.microsoft.com/office/powerpoint/2010/main" val="2924752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p:txBody>
          <a:bodyPr/>
          <a:lstStyle/>
          <a:p>
            <a:pPr>
              <a:lnSpc>
                <a:spcPct val="100000"/>
              </a:lnSpc>
            </a:pPr>
            <a:r>
              <a:rPr lang="sv-SE" sz="2800" dirty="0">
                <a:latin typeface="Calibri" panose="020F0502020204030204" pitchFamily="34" charset="0"/>
              </a:rPr>
              <a:t>UHR informerar om högskoleutbildning så att sökande till högskolan ska kunna göra genomtänkta val. </a:t>
            </a:r>
          </a:p>
          <a:p>
            <a:endParaRPr lang="sv-SE" sz="2800" dirty="0"/>
          </a:p>
        </p:txBody>
      </p:sp>
      <p:sp>
        <p:nvSpPr>
          <p:cNvPr id="2" name="Rubrik 1"/>
          <p:cNvSpPr>
            <a:spLocks noGrp="1"/>
          </p:cNvSpPr>
          <p:nvPr>
            <p:ph type="title"/>
          </p:nvPr>
        </p:nvSpPr>
        <p:spPr/>
        <p:txBody>
          <a:bodyPr/>
          <a:lstStyle/>
          <a:p>
            <a:r>
              <a:rPr lang="sv-SE" dirty="0" smtClean="0"/>
              <a:t>Vårt uppdrag om att informera om studier</a:t>
            </a:r>
            <a:endParaRPr lang="sv-SE" dirty="0"/>
          </a:p>
        </p:txBody>
      </p:sp>
    </p:spTree>
    <p:extLst>
      <p:ext uri="{BB962C8B-B14F-4D97-AF65-F5344CB8AC3E}">
        <p14:creationId xmlns:p14="http://schemas.microsoft.com/office/powerpoint/2010/main" val="169590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
          <p:cNvSpPr>
            <a:spLocks noChangeArrowheads="1"/>
          </p:cNvSpPr>
          <p:nvPr/>
        </p:nvSpPr>
        <p:spPr bwMode="auto">
          <a:xfrm>
            <a:off x="641350" y="4137025"/>
            <a:ext cx="1719263" cy="1520826"/>
          </a:xfrm>
          <a:prstGeom prst="roundRect">
            <a:avLst>
              <a:gd name="adj" fmla="val 88"/>
            </a:avLst>
          </a:prstGeom>
          <a:solidFill>
            <a:srgbClr val="FFC000"/>
          </a:solidFill>
          <a:ln w="9525">
            <a:solidFill>
              <a:srgbClr val="000000"/>
            </a:solidFill>
            <a:round/>
            <a:headEnd/>
            <a:tailEnd/>
          </a:ln>
          <a:effectLst/>
        </p:spPr>
        <p:txBody>
          <a:bodyPr wrap="none" anchor="ctr"/>
          <a:lstStyle/>
          <a:p>
            <a:endParaRPr lang="sv-SE"/>
          </a:p>
        </p:txBody>
      </p:sp>
      <p:sp>
        <p:nvSpPr>
          <p:cNvPr id="6" name="Text Box 2"/>
          <p:cNvSpPr txBox="1">
            <a:spLocks noChangeArrowheads="1"/>
          </p:cNvSpPr>
          <p:nvPr/>
        </p:nvSpPr>
        <p:spPr bwMode="auto">
          <a:xfrm>
            <a:off x="522288" y="238219"/>
            <a:ext cx="7964487" cy="1136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S 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S 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S 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S 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S Gothic"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S Gothic"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S Gothic"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S Gothic"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S Gothic" charset="-128"/>
              </a:defRPr>
            </a:lvl9pPr>
          </a:lstStyle>
          <a:p>
            <a:pPr hangingPunct="1">
              <a:lnSpc>
                <a:spcPct val="102000"/>
              </a:lnSpc>
            </a:pPr>
            <a:r>
              <a:rPr lang="sv-SE" altLang="sv-SE" sz="3000" b="1" dirty="0" smtClean="0">
                <a:latin typeface="Calibri" charset="0"/>
              </a:rPr>
              <a:t>Huvudkanaler studieinformation från UHR</a:t>
            </a:r>
            <a:endParaRPr lang="sv-SE" altLang="sv-SE" sz="3000" b="1" dirty="0">
              <a:latin typeface="Calibri" charset="0"/>
            </a:endParaRPr>
          </a:p>
        </p:txBody>
      </p:sp>
      <p:sp>
        <p:nvSpPr>
          <p:cNvPr id="7" name="AutoShape 3"/>
          <p:cNvSpPr>
            <a:spLocks noChangeArrowheads="1"/>
          </p:cNvSpPr>
          <p:nvPr/>
        </p:nvSpPr>
        <p:spPr bwMode="auto">
          <a:xfrm>
            <a:off x="631825" y="1817687"/>
            <a:ext cx="1719263" cy="2220913"/>
          </a:xfrm>
          <a:prstGeom prst="roundRect">
            <a:avLst>
              <a:gd name="adj" fmla="val 93"/>
            </a:avLst>
          </a:prstGeom>
          <a:solidFill>
            <a:srgbClr val="FFC000"/>
          </a:solidFill>
          <a:ln w="9525">
            <a:solidFill>
              <a:srgbClr val="000000"/>
            </a:solidFill>
            <a:round/>
            <a:headEnd/>
            <a:tailEnd/>
          </a:ln>
          <a:effectLst/>
        </p:spPr>
        <p:txBody>
          <a:bodyPr wrap="none" anchor="ctr"/>
          <a:lstStyle/>
          <a:p>
            <a:endParaRPr lang="sv-SE"/>
          </a:p>
        </p:txBody>
      </p:sp>
      <p:sp>
        <p:nvSpPr>
          <p:cNvPr id="8" name="Text Box 4"/>
          <p:cNvSpPr txBox="1">
            <a:spLocks noChangeArrowheads="1"/>
          </p:cNvSpPr>
          <p:nvPr/>
        </p:nvSpPr>
        <p:spPr bwMode="auto">
          <a:xfrm>
            <a:off x="771525" y="1982788"/>
            <a:ext cx="1452563"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723900" algn="l"/>
                <a:tab pos="1447800" algn="l"/>
              </a:tabLst>
              <a:defRPr>
                <a:solidFill>
                  <a:srgbClr val="000000"/>
                </a:solidFill>
                <a:latin typeface="Arial" charset="0"/>
                <a:ea typeface="MS Gothic" charset="-128"/>
              </a:defRPr>
            </a:lvl1pPr>
            <a:lvl2pPr>
              <a:tabLst>
                <a:tab pos="723900" algn="l"/>
                <a:tab pos="1447800" algn="l"/>
              </a:tabLst>
              <a:defRPr>
                <a:solidFill>
                  <a:srgbClr val="000000"/>
                </a:solidFill>
                <a:latin typeface="Arial" charset="0"/>
                <a:ea typeface="MS Gothic" charset="-128"/>
              </a:defRPr>
            </a:lvl2pPr>
            <a:lvl3pPr>
              <a:tabLst>
                <a:tab pos="723900" algn="l"/>
                <a:tab pos="1447800" algn="l"/>
              </a:tabLst>
              <a:defRPr>
                <a:solidFill>
                  <a:srgbClr val="000000"/>
                </a:solidFill>
                <a:latin typeface="Arial" charset="0"/>
                <a:ea typeface="MS Gothic" charset="-128"/>
              </a:defRPr>
            </a:lvl3pPr>
            <a:lvl4pPr>
              <a:tabLst>
                <a:tab pos="723900" algn="l"/>
                <a:tab pos="1447800" algn="l"/>
              </a:tabLst>
              <a:defRPr>
                <a:solidFill>
                  <a:srgbClr val="000000"/>
                </a:solidFill>
                <a:latin typeface="Arial" charset="0"/>
                <a:ea typeface="MS Gothic" charset="-128"/>
              </a:defRPr>
            </a:lvl4pPr>
            <a:lvl5pPr>
              <a:tabLst>
                <a:tab pos="723900" algn="l"/>
                <a:tab pos="1447800" algn="l"/>
              </a:tabLst>
              <a:defRPr>
                <a:solidFill>
                  <a:srgbClr val="000000"/>
                </a:solidFill>
                <a:latin typeface="Arial" charset="0"/>
                <a:ea typeface="MS Gothic"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9pPr>
          </a:lstStyle>
          <a:p>
            <a:pPr>
              <a:lnSpc>
                <a:spcPct val="102000"/>
              </a:lnSpc>
            </a:pPr>
            <a:r>
              <a:rPr lang="sv-SE" altLang="sv-SE" sz="2200" b="1" dirty="0">
                <a:latin typeface="Calibri" charset="0"/>
              </a:rPr>
              <a:t>Studera.nu</a:t>
            </a:r>
          </a:p>
        </p:txBody>
      </p:sp>
      <p:sp>
        <p:nvSpPr>
          <p:cNvPr id="9" name="AutoShape 5"/>
          <p:cNvSpPr>
            <a:spLocks noChangeArrowheads="1"/>
          </p:cNvSpPr>
          <p:nvPr/>
        </p:nvSpPr>
        <p:spPr bwMode="auto">
          <a:xfrm>
            <a:off x="2501900" y="1817687"/>
            <a:ext cx="1695450" cy="2293938"/>
          </a:xfrm>
          <a:prstGeom prst="roundRect">
            <a:avLst>
              <a:gd name="adj" fmla="val 157"/>
            </a:avLst>
          </a:prstGeom>
          <a:solidFill>
            <a:srgbClr val="FFC000"/>
          </a:solidFill>
          <a:ln w="9525">
            <a:solidFill>
              <a:srgbClr val="000000"/>
            </a:solidFill>
            <a:round/>
            <a:headEnd/>
            <a:tailEnd/>
          </a:ln>
          <a:effectLst/>
        </p:spPr>
        <p:txBody>
          <a:bodyPr wrap="none" anchor="ctr"/>
          <a:lstStyle/>
          <a:p>
            <a:endParaRPr lang="sv-SE"/>
          </a:p>
        </p:txBody>
      </p:sp>
      <p:sp>
        <p:nvSpPr>
          <p:cNvPr id="10" name="Text Box 6"/>
          <p:cNvSpPr txBox="1">
            <a:spLocks noChangeArrowheads="1"/>
          </p:cNvSpPr>
          <p:nvPr/>
        </p:nvSpPr>
        <p:spPr bwMode="auto">
          <a:xfrm>
            <a:off x="2501900" y="1982788"/>
            <a:ext cx="169545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S Gothic" charset="-128"/>
              </a:defRPr>
            </a:lvl1pPr>
            <a:lvl2pPr>
              <a:tabLst>
                <a:tab pos="723900" algn="l"/>
                <a:tab pos="1447800" algn="l"/>
              </a:tabLst>
              <a:defRPr>
                <a:solidFill>
                  <a:srgbClr val="000000"/>
                </a:solidFill>
                <a:latin typeface="Arial" charset="0"/>
                <a:ea typeface="MS Gothic" charset="-128"/>
              </a:defRPr>
            </a:lvl2pPr>
            <a:lvl3pPr>
              <a:tabLst>
                <a:tab pos="723900" algn="l"/>
                <a:tab pos="1447800" algn="l"/>
              </a:tabLst>
              <a:defRPr>
                <a:solidFill>
                  <a:srgbClr val="000000"/>
                </a:solidFill>
                <a:latin typeface="Arial" charset="0"/>
                <a:ea typeface="MS Gothic" charset="-128"/>
              </a:defRPr>
            </a:lvl3pPr>
            <a:lvl4pPr>
              <a:tabLst>
                <a:tab pos="723900" algn="l"/>
                <a:tab pos="1447800" algn="l"/>
              </a:tabLst>
              <a:defRPr>
                <a:solidFill>
                  <a:srgbClr val="000000"/>
                </a:solidFill>
                <a:latin typeface="Arial" charset="0"/>
                <a:ea typeface="MS Gothic" charset="-128"/>
              </a:defRPr>
            </a:lvl4pPr>
            <a:lvl5pPr>
              <a:tabLst>
                <a:tab pos="723900" algn="l"/>
                <a:tab pos="1447800" algn="l"/>
              </a:tabLst>
              <a:defRPr>
                <a:solidFill>
                  <a:srgbClr val="000000"/>
                </a:solidFill>
                <a:latin typeface="Arial" charset="0"/>
                <a:ea typeface="MS Gothic"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9pPr>
          </a:lstStyle>
          <a:p>
            <a:pPr>
              <a:lnSpc>
                <a:spcPct val="102000"/>
              </a:lnSpc>
            </a:pPr>
            <a:r>
              <a:rPr lang="sv-SE" altLang="sv-SE" sz="2200" b="1" dirty="0" smtClean="0">
                <a:latin typeface="Calibri" charset="0"/>
              </a:rPr>
              <a:t>Antagning.se</a:t>
            </a:r>
          </a:p>
          <a:p>
            <a:pPr>
              <a:lnSpc>
                <a:spcPct val="102000"/>
              </a:lnSpc>
            </a:pPr>
            <a:r>
              <a:rPr lang="sv-SE" altLang="sv-SE" sz="1400" dirty="0" smtClean="0">
                <a:latin typeface="Calibri" charset="0"/>
              </a:rPr>
              <a:t>Anmälan till studier som undervisas på svenska. Information om tillträdesregler och antagning.</a:t>
            </a:r>
          </a:p>
          <a:p>
            <a:pPr>
              <a:lnSpc>
                <a:spcPct val="102000"/>
              </a:lnSpc>
            </a:pPr>
            <a:endParaRPr lang="sv-SE" altLang="sv-SE" sz="1400" dirty="0" smtClean="0">
              <a:latin typeface="Calibri" charset="0"/>
            </a:endParaRPr>
          </a:p>
        </p:txBody>
      </p:sp>
      <p:sp>
        <p:nvSpPr>
          <p:cNvPr id="11" name="AutoShape 7"/>
          <p:cNvSpPr>
            <a:spLocks noChangeArrowheads="1"/>
          </p:cNvSpPr>
          <p:nvPr/>
        </p:nvSpPr>
        <p:spPr bwMode="auto">
          <a:xfrm>
            <a:off x="4349750" y="1817687"/>
            <a:ext cx="1651000" cy="2938464"/>
          </a:xfrm>
          <a:prstGeom prst="roundRect">
            <a:avLst>
              <a:gd name="adj" fmla="val 157"/>
            </a:avLst>
          </a:prstGeom>
          <a:solidFill>
            <a:srgbClr val="FFC000"/>
          </a:solidFill>
          <a:ln w="9525">
            <a:solidFill>
              <a:srgbClr val="000000"/>
            </a:solidFill>
            <a:round/>
            <a:headEnd/>
            <a:tailEnd/>
          </a:ln>
          <a:effectLst/>
        </p:spPr>
        <p:txBody>
          <a:bodyPr wrap="none" anchor="ctr"/>
          <a:lstStyle/>
          <a:p>
            <a:endParaRPr lang="sv-SE"/>
          </a:p>
        </p:txBody>
      </p:sp>
      <p:sp>
        <p:nvSpPr>
          <p:cNvPr id="12" name="Text Box 8"/>
          <p:cNvSpPr txBox="1">
            <a:spLocks noChangeArrowheads="1"/>
          </p:cNvSpPr>
          <p:nvPr/>
        </p:nvSpPr>
        <p:spPr bwMode="auto">
          <a:xfrm>
            <a:off x="4394200" y="1936750"/>
            <a:ext cx="1695450" cy="1561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S Gothic" charset="-128"/>
              </a:defRPr>
            </a:lvl1pPr>
            <a:lvl2pPr>
              <a:tabLst>
                <a:tab pos="723900" algn="l"/>
                <a:tab pos="1447800" algn="l"/>
              </a:tabLst>
              <a:defRPr>
                <a:solidFill>
                  <a:srgbClr val="000000"/>
                </a:solidFill>
                <a:latin typeface="Arial" charset="0"/>
                <a:ea typeface="MS Gothic" charset="-128"/>
              </a:defRPr>
            </a:lvl2pPr>
            <a:lvl3pPr>
              <a:tabLst>
                <a:tab pos="723900" algn="l"/>
                <a:tab pos="1447800" algn="l"/>
              </a:tabLst>
              <a:defRPr>
                <a:solidFill>
                  <a:srgbClr val="000000"/>
                </a:solidFill>
                <a:latin typeface="Arial" charset="0"/>
                <a:ea typeface="MS Gothic" charset="-128"/>
              </a:defRPr>
            </a:lvl3pPr>
            <a:lvl4pPr>
              <a:tabLst>
                <a:tab pos="723900" algn="l"/>
                <a:tab pos="1447800" algn="l"/>
              </a:tabLst>
              <a:defRPr>
                <a:solidFill>
                  <a:srgbClr val="000000"/>
                </a:solidFill>
                <a:latin typeface="Arial" charset="0"/>
                <a:ea typeface="MS Gothic" charset="-128"/>
              </a:defRPr>
            </a:lvl4pPr>
            <a:lvl5pPr>
              <a:tabLst>
                <a:tab pos="723900" algn="l"/>
                <a:tab pos="1447800" algn="l"/>
              </a:tabLst>
              <a:defRPr>
                <a:solidFill>
                  <a:srgbClr val="000000"/>
                </a:solidFill>
                <a:latin typeface="Arial" charset="0"/>
                <a:ea typeface="MS Gothic"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9pPr>
          </a:lstStyle>
          <a:p>
            <a:r>
              <a:rPr lang="sv-SE" altLang="sv-SE" sz="2000" b="1" dirty="0" smtClean="0">
                <a:latin typeface="Calibri" charset="0"/>
              </a:rPr>
              <a:t>University-admissions.se</a:t>
            </a:r>
          </a:p>
          <a:p>
            <a:r>
              <a:rPr lang="sv-SE" altLang="sv-SE" sz="1400" dirty="0" smtClean="0">
                <a:latin typeface="Calibri" charset="0"/>
              </a:rPr>
              <a:t>Anmälan </a:t>
            </a:r>
            <a:r>
              <a:rPr lang="sv-SE" altLang="sv-SE" sz="1400" dirty="0">
                <a:latin typeface="Calibri" charset="0"/>
              </a:rPr>
              <a:t>till studier som undervisas på engelska/utländska studenter/utländska meriter. Information om tillträde och antagning.</a:t>
            </a:r>
          </a:p>
          <a:p>
            <a:endParaRPr lang="sv-SE" altLang="sv-SE" sz="1400" dirty="0">
              <a:latin typeface="Calibri" charset="0"/>
            </a:endParaRPr>
          </a:p>
        </p:txBody>
      </p:sp>
      <p:sp>
        <p:nvSpPr>
          <p:cNvPr id="13" name="Text Box 9"/>
          <p:cNvSpPr txBox="1">
            <a:spLocks noChangeArrowheads="1"/>
          </p:cNvSpPr>
          <p:nvPr/>
        </p:nvSpPr>
        <p:spPr bwMode="auto">
          <a:xfrm>
            <a:off x="590550" y="1093881"/>
            <a:ext cx="5854699" cy="653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MS Gothic" charset="-128"/>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MS Gothic" charset="-128"/>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MS Gothic" charset="-128"/>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MS Gothic" charset="-128"/>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MS Gothic"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S Gothic"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S Gothic"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S Gothic"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S Gothic" charset="-128"/>
              </a:defRPr>
            </a:lvl9pPr>
          </a:lstStyle>
          <a:p>
            <a:r>
              <a:rPr lang="sv-SE" altLang="sv-SE" dirty="0" smtClean="0">
                <a:latin typeface="+mj-lt"/>
              </a:rPr>
              <a:t>Målgrupper: presumtiva och nuvarande studenter, </a:t>
            </a:r>
            <a:r>
              <a:rPr lang="sv-SE" altLang="sv-SE" dirty="0" smtClean="0">
                <a:latin typeface="+mj-lt"/>
              </a:rPr>
              <a:t/>
            </a:r>
            <a:br>
              <a:rPr lang="sv-SE" altLang="sv-SE" dirty="0" smtClean="0">
                <a:latin typeface="+mj-lt"/>
              </a:rPr>
            </a:br>
            <a:r>
              <a:rPr lang="sv-SE" altLang="sv-SE" dirty="0" smtClean="0">
                <a:latin typeface="+mj-lt"/>
              </a:rPr>
              <a:t>utländska </a:t>
            </a:r>
            <a:r>
              <a:rPr lang="sv-SE" altLang="sv-SE" dirty="0" smtClean="0">
                <a:latin typeface="+mj-lt"/>
              </a:rPr>
              <a:t>sökande och doktorander. </a:t>
            </a:r>
            <a:endParaRPr lang="sv-SE" altLang="sv-SE" dirty="0">
              <a:latin typeface="+mj-lt"/>
            </a:endParaRPr>
          </a:p>
        </p:txBody>
      </p:sp>
      <p:sp>
        <p:nvSpPr>
          <p:cNvPr id="14" name="Text Box 10"/>
          <p:cNvSpPr txBox="1">
            <a:spLocks noChangeArrowheads="1"/>
          </p:cNvSpPr>
          <p:nvPr/>
        </p:nvSpPr>
        <p:spPr bwMode="auto">
          <a:xfrm>
            <a:off x="655638" y="4310063"/>
            <a:ext cx="1728787" cy="132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S Gothic" charset="-128"/>
              </a:defRPr>
            </a:lvl1pPr>
            <a:lvl2pPr>
              <a:tabLst>
                <a:tab pos="723900" algn="l"/>
                <a:tab pos="1447800" algn="l"/>
              </a:tabLst>
              <a:defRPr>
                <a:solidFill>
                  <a:srgbClr val="000000"/>
                </a:solidFill>
                <a:latin typeface="Arial" charset="0"/>
                <a:ea typeface="MS Gothic" charset="-128"/>
              </a:defRPr>
            </a:lvl2pPr>
            <a:lvl3pPr>
              <a:tabLst>
                <a:tab pos="723900" algn="l"/>
                <a:tab pos="1447800" algn="l"/>
              </a:tabLst>
              <a:defRPr>
                <a:solidFill>
                  <a:srgbClr val="000000"/>
                </a:solidFill>
                <a:latin typeface="Arial" charset="0"/>
                <a:ea typeface="MS Gothic" charset="-128"/>
              </a:defRPr>
            </a:lvl3pPr>
            <a:lvl4pPr>
              <a:tabLst>
                <a:tab pos="723900" algn="l"/>
                <a:tab pos="1447800" algn="l"/>
              </a:tabLst>
              <a:defRPr>
                <a:solidFill>
                  <a:srgbClr val="000000"/>
                </a:solidFill>
                <a:latin typeface="Arial" charset="0"/>
                <a:ea typeface="MS Gothic" charset="-128"/>
              </a:defRPr>
            </a:lvl4pPr>
            <a:lvl5pPr>
              <a:tabLst>
                <a:tab pos="723900" algn="l"/>
                <a:tab pos="1447800" algn="l"/>
              </a:tabLst>
              <a:defRPr>
                <a:solidFill>
                  <a:srgbClr val="000000"/>
                </a:solidFill>
                <a:latin typeface="Arial" charset="0"/>
                <a:ea typeface="MS Gothic"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9pPr>
          </a:lstStyle>
          <a:p>
            <a:pPr>
              <a:lnSpc>
                <a:spcPct val="102000"/>
              </a:lnSpc>
            </a:pPr>
            <a:r>
              <a:rPr lang="sv-SE" altLang="sv-SE" sz="1400" b="1" dirty="0">
                <a:latin typeface="Calibri" charset="0"/>
              </a:rPr>
              <a:t>Utöver nuvarande:</a:t>
            </a:r>
          </a:p>
          <a:p>
            <a:pPr>
              <a:lnSpc>
                <a:spcPct val="102000"/>
              </a:lnSpc>
              <a:buSzPct val="45000"/>
              <a:buFont typeface="Wingdings" charset="2"/>
              <a:buChar char=""/>
            </a:pPr>
            <a:r>
              <a:rPr lang="sv-SE" altLang="sv-SE" sz="1400" dirty="0" smtClean="0">
                <a:latin typeface="Calibri" charset="0"/>
              </a:rPr>
              <a:t>Om forskarstudier</a:t>
            </a:r>
          </a:p>
          <a:p>
            <a:pPr>
              <a:lnSpc>
                <a:spcPct val="102000"/>
              </a:lnSpc>
              <a:buSzPct val="45000"/>
              <a:buFont typeface="Wingdings" charset="2"/>
              <a:buChar char=""/>
            </a:pPr>
            <a:r>
              <a:rPr lang="sv-SE" altLang="sv-SE" sz="1400" dirty="0" smtClean="0">
                <a:latin typeface="Calibri" charset="0"/>
              </a:rPr>
              <a:t>Utlandsstudier och utbytesprogram</a:t>
            </a:r>
            <a:endParaRPr lang="sv-SE" altLang="sv-SE" sz="1400" dirty="0">
              <a:latin typeface="Calibri" charset="0"/>
            </a:endParaRPr>
          </a:p>
        </p:txBody>
      </p:sp>
      <p:sp>
        <p:nvSpPr>
          <p:cNvPr id="15" name="Text Box 11"/>
          <p:cNvSpPr txBox="1">
            <a:spLocks noChangeArrowheads="1"/>
          </p:cNvSpPr>
          <p:nvPr/>
        </p:nvSpPr>
        <p:spPr bwMode="auto">
          <a:xfrm>
            <a:off x="6376988" y="1093881"/>
            <a:ext cx="2901950" cy="655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Lst>
              <a:defRPr>
                <a:solidFill>
                  <a:srgbClr val="000000"/>
                </a:solidFill>
                <a:latin typeface="Arial" charset="0"/>
                <a:ea typeface="MS Gothic" charset="-128"/>
              </a:defRPr>
            </a:lvl1pPr>
            <a:lvl2pPr>
              <a:tabLst>
                <a:tab pos="723900" algn="l"/>
                <a:tab pos="1447800" algn="l"/>
                <a:tab pos="2171700" algn="l"/>
                <a:tab pos="2895600" algn="l"/>
              </a:tabLst>
              <a:defRPr>
                <a:solidFill>
                  <a:srgbClr val="000000"/>
                </a:solidFill>
                <a:latin typeface="Arial" charset="0"/>
                <a:ea typeface="MS Gothic" charset="-128"/>
              </a:defRPr>
            </a:lvl2pPr>
            <a:lvl3pPr>
              <a:tabLst>
                <a:tab pos="723900" algn="l"/>
                <a:tab pos="1447800" algn="l"/>
                <a:tab pos="2171700" algn="l"/>
                <a:tab pos="2895600" algn="l"/>
              </a:tabLst>
              <a:defRPr>
                <a:solidFill>
                  <a:srgbClr val="000000"/>
                </a:solidFill>
                <a:latin typeface="Arial" charset="0"/>
                <a:ea typeface="MS Gothic" charset="-128"/>
              </a:defRPr>
            </a:lvl3pPr>
            <a:lvl4pPr>
              <a:tabLst>
                <a:tab pos="723900" algn="l"/>
                <a:tab pos="1447800" algn="l"/>
                <a:tab pos="2171700" algn="l"/>
                <a:tab pos="2895600" algn="l"/>
              </a:tabLst>
              <a:defRPr>
                <a:solidFill>
                  <a:srgbClr val="000000"/>
                </a:solidFill>
                <a:latin typeface="Arial" charset="0"/>
                <a:ea typeface="MS Gothic" charset="-128"/>
              </a:defRPr>
            </a:lvl4pPr>
            <a:lvl5pPr>
              <a:tabLst>
                <a:tab pos="723900" algn="l"/>
                <a:tab pos="1447800" algn="l"/>
                <a:tab pos="2171700" algn="l"/>
                <a:tab pos="2895600" algn="l"/>
              </a:tabLst>
              <a:defRPr>
                <a:solidFill>
                  <a:srgbClr val="000000"/>
                </a:solidFill>
                <a:latin typeface="Arial" charset="0"/>
                <a:ea typeface="MS Gothic"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S Gothic"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S Gothic"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S Gothic"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S Gothic" charset="-128"/>
              </a:defRPr>
            </a:lvl9pPr>
          </a:lstStyle>
          <a:p>
            <a:r>
              <a:rPr lang="sv-SE" altLang="sv-SE" dirty="0" smtClean="0">
                <a:latin typeface="+mj-lt"/>
              </a:rPr>
              <a:t>Studie-</a:t>
            </a:r>
            <a:r>
              <a:rPr lang="sv-SE" altLang="sv-SE" dirty="0">
                <a:latin typeface="+mj-lt"/>
              </a:rPr>
              <a:t> </a:t>
            </a:r>
            <a:r>
              <a:rPr lang="sv-SE" altLang="sv-SE" dirty="0" smtClean="0">
                <a:latin typeface="+mj-lt"/>
              </a:rPr>
              <a:t/>
            </a:r>
            <a:br>
              <a:rPr lang="sv-SE" altLang="sv-SE" dirty="0" smtClean="0">
                <a:latin typeface="+mj-lt"/>
              </a:rPr>
            </a:br>
            <a:r>
              <a:rPr lang="sv-SE" altLang="sv-SE" dirty="0" smtClean="0">
                <a:latin typeface="+mj-lt"/>
              </a:rPr>
              <a:t>och </a:t>
            </a:r>
            <a:r>
              <a:rPr lang="sv-SE" altLang="sv-SE" dirty="0" smtClean="0">
                <a:latin typeface="+mj-lt"/>
              </a:rPr>
              <a:t>yrkesvägledare</a:t>
            </a:r>
            <a:endParaRPr lang="sv-SE" altLang="sv-SE" dirty="0">
              <a:latin typeface="+mj-lt"/>
            </a:endParaRPr>
          </a:p>
        </p:txBody>
      </p:sp>
      <p:sp>
        <p:nvSpPr>
          <p:cNvPr id="16" name="AutoShape 12"/>
          <p:cNvSpPr>
            <a:spLocks noChangeArrowheads="1"/>
          </p:cNvSpPr>
          <p:nvPr/>
        </p:nvSpPr>
        <p:spPr bwMode="auto">
          <a:xfrm>
            <a:off x="6445249" y="1843088"/>
            <a:ext cx="1719263" cy="2689225"/>
          </a:xfrm>
          <a:prstGeom prst="roundRect">
            <a:avLst>
              <a:gd name="adj" fmla="val 93"/>
            </a:avLst>
          </a:prstGeom>
          <a:solidFill>
            <a:srgbClr val="92D050"/>
          </a:solidFill>
          <a:ln w="9525">
            <a:solidFill>
              <a:srgbClr val="000000"/>
            </a:solidFill>
            <a:round/>
            <a:headEnd/>
            <a:tailEnd/>
          </a:ln>
          <a:effectLst/>
        </p:spPr>
        <p:txBody>
          <a:bodyPr wrap="none" anchor="ctr"/>
          <a:lstStyle/>
          <a:p>
            <a:endParaRPr lang="sv-SE"/>
          </a:p>
        </p:txBody>
      </p:sp>
      <p:sp>
        <p:nvSpPr>
          <p:cNvPr id="17" name="Text Box 13"/>
          <p:cNvSpPr txBox="1">
            <a:spLocks noChangeArrowheads="1"/>
          </p:cNvSpPr>
          <p:nvPr/>
        </p:nvSpPr>
        <p:spPr bwMode="auto">
          <a:xfrm>
            <a:off x="6489700" y="1946274"/>
            <a:ext cx="1535113" cy="2586037"/>
          </a:xfrm>
          <a:prstGeom prst="rect">
            <a:avLst/>
          </a:prstGeom>
          <a:noFill/>
          <a:ln>
            <a:noFill/>
          </a:ln>
          <a:effectLst/>
        </p:spPr>
        <p:txBody>
          <a:bodyPr lIns="90000" tIns="45000" rIns="90000" bIns="45000"/>
          <a:lstStyle>
            <a:lvl1pPr>
              <a:tabLst>
                <a:tab pos="723900" algn="l"/>
                <a:tab pos="1447800" algn="l"/>
              </a:tabLst>
              <a:defRPr>
                <a:solidFill>
                  <a:srgbClr val="000000"/>
                </a:solidFill>
                <a:latin typeface="Arial" charset="0"/>
                <a:ea typeface="MS Gothic" charset="-128"/>
              </a:defRPr>
            </a:lvl1pPr>
            <a:lvl2pPr>
              <a:tabLst>
                <a:tab pos="723900" algn="l"/>
                <a:tab pos="1447800" algn="l"/>
              </a:tabLst>
              <a:defRPr>
                <a:solidFill>
                  <a:srgbClr val="000000"/>
                </a:solidFill>
                <a:latin typeface="Arial" charset="0"/>
                <a:ea typeface="MS Gothic" charset="-128"/>
              </a:defRPr>
            </a:lvl2pPr>
            <a:lvl3pPr>
              <a:tabLst>
                <a:tab pos="723900" algn="l"/>
                <a:tab pos="1447800" algn="l"/>
              </a:tabLst>
              <a:defRPr>
                <a:solidFill>
                  <a:srgbClr val="000000"/>
                </a:solidFill>
                <a:latin typeface="Arial" charset="0"/>
                <a:ea typeface="MS Gothic" charset="-128"/>
              </a:defRPr>
            </a:lvl3pPr>
            <a:lvl4pPr>
              <a:tabLst>
                <a:tab pos="723900" algn="l"/>
                <a:tab pos="1447800" algn="l"/>
              </a:tabLst>
              <a:defRPr>
                <a:solidFill>
                  <a:srgbClr val="000000"/>
                </a:solidFill>
                <a:latin typeface="Arial" charset="0"/>
                <a:ea typeface="MS Gothic" charset="-128"/>
              </a:defRPr>
            </a:lvl4pPr>
            <a:lvl5pPr>
              <a:tabLst>
                <a:tab pos="723900" algn="l"/>
                <a:tab pos="1447800" algn="l"/>
              </a:tabLst>
              <a:defRPr>
                <a:solidFill>
                  <a:srgbClr val="000000"/>
                </a:solidFill>
                <a:latin typeface="Arial" charset="0"/>
                <a:ea typeface="MS Gothic"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9pPr>
          </a:lstStyle>
          <a:p>
            <a:pPr>
              <a:lnSpc>
                <a:spcPct val="102000"/>
              </a:lnSpc>
            </a:pPr>
            <a:r>
              <a:rPr lang="sv-SE" altLang="sv-SE" sz="2200" b="1" dirty="0">
                <a:latin typeface="Calibri" charset="0"/>
              </a:rPr>
              <a:t>Vägledar-sidor </a:t>
            </a:r>
            <a:r>
              <a:rPr lang="sv-SE" altLang="sv-SE" sz="2200" b="1" dirty="0" smtClean="0">
                <a:latin typeface="Calibri" charset="0"/>
              </a:rPr>
              <a:t>uhr.se</a:t>
            </a:r>
          </a:p>
        </p:txBody>
      </p:sp>
      <p:sp>
        <p:nvSpPr>
          <p:cNvPr id="19" name="Text Box 15"/>
          <p:cNvSpPr txBox="1">
            <a:spLocks noChangeArrowheads="1"/>
          </p:cNvSpPr>
          <p:nvPr/>
        </p:nvSpPr>
        <p:spPr bwMode="auto">
          <a:xfrm>
            <a:off x="750888" y="2300287"/>
            <a:ext cx="1535112" cy="1366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S Gothic" charset="-128"/>
              </a:defRPr>
            </a:lvl1pPr>
            <a:lvl2pPr>
              <a:tabLst>
                <a:tab pos="723900" algn="l"/>
                <a:tab pos="1447800" algn="l"/>
              </a:tabLst>
              <a:defRPr>
                <a:solidFill>
                  <a:srgbClr val="000000"/>
                </a:solidFill>
                <a:latin typeface="Arial" charset="0"/>
                <a:ea typeface="MS Gothic" charset="-128"/>
              </a:defRPr>
            </a:lvl2pPr>
            <a:lvl3pPr>
              <a:tabLst>
                <a:tab pos="723900" algn="l"/>
                <a:tab pos="1447800" algn="l"/>
              </a:tabLst>
              <a:defRPr>
                <a:solidFill>
                  <a:srgbClr val="000000"/>
                </a:solidFill>
                <a:latin typeface="Arial" charset="0"/>
                <a:ea typeface="MS Gothic" charset="-128"/>
              </a:defRPr>
            </a:lvl3pPr>
            <a:lvl4pPr>
              <a:tabLst>
                <a:tab pos="723900" algn="l"/>
                <a:tab pos="1447800" algn="l"/>
              </a:tabLst>
              <a:defRPr>
                <a:solidFill>
                  <a:srgbClr val="000000"/>
                </a:solidFill>
                <a:latin typeface="Arial" charset="0"/>
                <a:ea typeface="MS Gothic" charset="-128"/>
              </a:defRPr>
            </a:lvl4pPr>
            <a:lvl5pPr>
              <a:tabLst>
                <a:tab pos="723900" algn="l"/>
                <a:tab pos="1447800" algn="l"/>
              </a:tabLst>
              <a:defRPr>
                <a:solidFill>
                  <a:srgbClr val="000000"/>
                </a:solidFill>
                <a:latin typeface="Arial" charset="0"/>
                <a:ea typeface="MS Gothic"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S Gothic" charset="-128"/>
              </a:defRPr>
            </a:lvl9pPr>
          </a:lstStyle>
          <a:p>
            <a:pPr>
              <a:lnSpc>
                <a:spcPct val="102000"/>
              </a:lnSpc>
            </a:pPr>
            <a:r>
              <a:rPr lang="sv-SE" altLang="sv-SE" sz="1400" dirty="0">
                <a:latin typeface="Calibri" charset="0"/>
              </a:rPr>
              <a:t>Primär kanal för studieinformation</a:t>
            </a:r>
            <a:r>
              <a:rPr lang="sv-SE" altLang="sv-SE" sz="1400" dirty="0" smtClean="0">
                <a:latin typeface="Calibri" charset="0"/>
              </a:rPr>
              <a:t>.</a:t>
            </a:r>
          </a:p>
          <a:p>
            <a:pPr>
              <a:lnSpc>
                <a:spcPct val="102000"/>
              </a:lnSpc>
            </a:pPr>
            <a:endParaRPr lang="sv-SE" altLang="sv-SE" sz="1400" dirty="0" smtClean="0">
              <a:latin typeface="Calibri" charset="0"/>
            </a:endParaRPr>
          </a:p>
        </p:txBody>
      </p:sp>
    </p:spTree>
    <p:extLst>
      <p:ext uri="{BB962C8B-B14F-4D97-AF65-F5344CB8AC3E}">
        <p14:creationId xmlns:p14="http://schemas.microsoft.com/office/powerpoint/2010/main" val="3163420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0000" y="1379909"/>
            <a:ext cx="6891932" cy="4392000"/>
          </a:xfrm>
        </p:spPr>
        <p:txBody>
          <a:bodyPr/>
          <a:lstStyle/>
          <a:p>
            <a:pPr marL="0" indent="0">
              <a:buNone/>
            </a:pPr>
            <a:endParaRPr lang="sv-SE" dirty="0"/>
          </a:p>
        </p:txBody>
      </p:sp>
      <p:sp>
        <p:nvSpPr>
          <p:cNvPr id="3" name="Title 2"/>
          <p:cNvSpPr>
            <a:spLocks noGrp="1"/>
          </p:cNvSpPr>
          <p:nvPr>
            <p:ph type="title"/>
          </p:nvPr>
        </p:nvSpPr>
        <p:spPr/>
        <p:txBody>
          <a:bodyPr/>
          <a:lstStyle/>
          <a:p>
            <a:r>
              <a:rPr lang="sv-SE" dirty="0" smtClean="0"/>
              <a:t>Inriktning för kanalerna</a:t>
            </a:r>
            <a:endParaRPr lang="sv-SE" dirty="0"/>
          </a:p>
        </p:txBody>
      </p:sp>
      <p:sp>
        <p:nvSpPr>
          <p:cNvPr id="4" name="Flowchart: Magnetic Disk 3"/>
          <p:cNvSpPr/>
          <p:nvPr/>
        </p:nvSpPr>
        <p:spPr>
          <a:xfrm>
            <a:off x="3071649" y="1704416"/>
            <a:ext cx="2396358" cy="3578783"/>
          </a:xfrm>
          <a:prstGeom prst="flowChartMagneticDisk">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Flowchart: Magnetic Disk 5"/>
          <p:cNvSpPr/>
          <p:nvPr/>
        </p:nvSpPr>
        <p:spPr>
          <a:xfrm>
            <a:off x="562304" y="1704416"/>
            <a:ext cx="2396358" cy="3578783"/>
          </a:xfrm>
          <a:prstGeom prst="flowChartMagneticDisk">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Flowchart: Magnetic Disk 6"/>
          <p:cNvSpPr/>
          <p:nvPr/>
        </p:nvSpPr>
        <p:spPr>
          <a:xfrm>
            <a:off x="5580994" y="1704416"/>
            <a:ext cx="2396358" cy="3578783"/>
          </a:xfrm>
          <a:prstGeom prst="flowChartMagneticDisk">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p:cNvSpPr/>
          <p:nvPr/>
        </p:nvSpPr>
        <p:spPr>
          <a:xfrm>
            <a:off x="562304" y="2019727"/>
            <a:ext cx="2396357" cy="536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rPr>
              <a:t>Studera.nu</a:t>
            </a:r>
            <a:endParaRPr lang="sv-SE" b="1" dirty="0">
              <a:solidFill>
                <a:schemeClr val="tx1"/>
              </a:solidFill>
            </a:endParaRPr>
          </a:p>
        </p:txBody>
      </p:sp>
      <p:sp>
        <p:nvSpPr>
          <p:cNvPr id="9" name="Rectangle 8"/>
          <p:cNvSpPr/>
          <p:nvPr/>
        </p:nvSpPr>
        <p:spPr>
          <a:xfrm>
            <a:off x="5580994" y="2019727"/>
            <a:ext cx="2396358" cy="536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rPr>
              <a:t>Studie- och yrkesvägledaringång </a:t>
            </a:r>
          </a:p>
          <a:p>
            <a:pPr algn="ctr"/>
            <a:endParaRPr lang="sv-SE" b="1" dirty="0">
              <a:solidFill>
                <a:schemeClr val="tx1"/>
              </a:solidFill>
            </a:endParaRPr>
          </a:p>
        </p:txBody>
      </p:sp>
      <p:sp>
        <p:nvSpPr>
          <p:cNvPr id="10" name="Rectangle 9"/>
          <p:cNvSpPr/>
          <p:nvPr/>
        </p:nvSpPr>
        <p:spPr>
          <a:xfrm>
            <a:off x="3071649" y="2019727"/>
            <a:ext cx="2396358" cy="536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rPr>
              <a:t>Antagning.se</a:t>
            </a:r>
          </a:p>
          <a:p>
            <a:pPr algn="ctr"/>
            <a:r>
              <a:rPr lang="sv-SE" sz="1600" b="1" dirty="0" smtClean="0">
                <a:solidFill>
                  <a:schemeClr val="tx1"/>
                </a:solidFill>
              </a:rPr>
              <a:t>Universityadmissions.se</a:t>
            </a:r>
            <a:endParaRPr lang="sv-SE" sz="1600" b="1" dirty="0">
              <a:solidFill>
                <a:schemeClr val="tx1"/>
              </a:solidFill>
            </a:endParaRPr>
          </a:p>
        </p:txBody>
      </p:sp>
      <p:sp>
        <p:nvSpPr>
          <p:cNvPr id="11" name="Rectangle 10"/>
          <p:cNvSpPr/>
          <p:nvPr/>
        </p:nvSpPr>
        <p:spPr>
          <a:xfrm>
            <a:off x="698483" y="3186390"/>
            <a:ext cx="2124000" cy="11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dirty="0">
                <a:solidFill>
                  <a:schemeClr val="tx1"/>
                </a:solidFill>
              </a:rPr>
              <a:t>V</a:t>
            </a:r>
            <a:r>
              <a:rPr lang="sv-SE" dirty="0" smtClean="0">
                <a:solidFill>
                  <a:schemeClr val="tx1"/>
                </a:solidFill>
              </a:rPr>
              <a:t>ägledande  och inspirerande studerande information</a:t>
            </a:r>
            <a:endParaRPr lang="sv-SE" dirty="0">
              <a:solidFill>
                <a:schemeClr val="tx1"/>
              </a:solidFill>
            </a:endParaRPr>
          </a:p>
          <a:p>
            <a:pPr algn="ctr"/>
            <a:endParaRPr lang="sv-SE" dirty="0"/>
          </a:p>
        </p:txBody>
      </p:sp>
      <p:sp>
        <p:nvSpPr>
          <p:cNvPr id="12" name="Rectangle 11"/>
          <p:cNvSpPr/>
          <p:nvPr/>
        </p:nvSpPr>
        <p:spPr>
          <a:xfrm>
            <a:off x="3207828" y="3186390"/>
            <a:ext cx="2124000" cy="11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dirty="0" smtClean="0">
                <a:solidFill>
                  <a:schemeClr val="tx1"/>
                </a:solidFill>
              </a:rPr>
              <a:t>Tydlig och relevant information inför anmälan till högskolestudier.</a:t>
            </a:r>
          </a:p>
        </p:txBody>
      </p:sp>
      <p:sp>
        <p:nvSpPr>
          <p:cNvPr id="13" name="Rectangle 12"/>
          <p:cNvSpPr/>
          <p:nvPr/>
        </p:nvSpPr>
        <p:spPr>
          <a:xfrm>
            <a:off x="5717173" y="3186390"/>
            <a:ext cx="2124000" cy="11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dirty="0" smtClean="0">
                <a:solidFill>
                  <a:schemeClr val="tx1"/>
                </a:solidFill>
              </a:rPr>
              <a:t>Instruerande och  lotsande arbetsredskap för  professionell vägledning</a:t>
            </a:r>
          </a:p>
        </p:txBody>
      </p:sp>
    </p:spTree>
    <p:extLst>
      <p:ext uri="{BB962C8B-B14F-4D97-AF65-F5344CB8AC3E}">
        <p14:creationId xmlns:p14="http://schemas.microsoft.com/office/powerpoint/2010/main" val="2378712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p:txBody>
          <a:bodyPr/>
          <a:lstStyle/>
          <a:p>
            <a:endParaRPr lang="sv-SE"/>
          </a:p>
        </p:txBody>
      </p:sp>
      <p:sp>
        <p:nvSpPr>
          <p:cNvPr id="2" name="Rubrik 1"/>
          <p:cNvSpPr>
            <a:spLocks noGrp="1"/>
          </p:cNvSpPr>
          <p:nvPr>
            <p:ph type="title"/>
          </p:nvPr>
        </p:nvSpPr>
        <p:spPr/>
        <p:txBody>
          <a:bodyPr/>
          <a:lstStyle/>
          <a:p>
            <a:r>
              <a:rPr lang="sv-SE" dirty="0" smtClean="0"/>
              <a:t>Sessioner med sökningar på Studera.nu</a:t>
            </a:r>
            <a:endParaRPr lang="sv-SE" dirty="0"/>
          </a:p>
        </p:txBody>
      </p:sp>
      <p:graphicFrame>
        <p:nvGraphicFramePr>
          <p:cNvPr id="3" name="Platshållare för innehåll 5"/>
          <p:cNvGraphicFramePr>
            <a:graphicFrameLocks/>
          </p:cNvGraphicFramePr>
          <p:nvPr>
            <p:extLst/>
          </p:nvPr>
        </p:nvGraphicFramePr>
        <p:xfrm>
          <a:off x="539750" y="1433014"/>
          <a:ext cx="6980166" cy="43391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4084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290363"/>
            <a:ext cx="8229600" cy="857518"/>
          </a:xfrm>
        </p:spPr>
        <p:txBody>
          <a:bodyPr>
            <a:normAutofit/>
          </a:bodyPr>
          <a:lstStyle/>
          <a:p>
            <a:r>
              <a:rPr lang="sv-SE" altLang="en-US" sz="2880" dirty="0"/>
              <a:t>Kön</a:t>
            </a:r>
          </a:p>
        </p:txBody>
      </p:sp>
      <p:sp>
        <p:nvSpPr>
          <p:cNvPr id="5" name="Footer Placeholder 4"/>
          <p:cNvSpPr>
            <a:spLocks noGrp="1"/>
          </p:cNvSpPr>
          <p:nvPr>
            <p:ph type="ftr" sz="quarter" idx="10"/>
          </p:nvPr>
        </p:nvSpPr>
        <p:spPr/>
        <p:txBody>
          <a:bodyPr/>
          <a:lstStyle/>
          <a:p>
            <a:r>
              <a:rPr lang="sv-SE" dirty="0" smtClean="0"/>
              <a:t>Demografi</a:t>
            </a:r>
            <a:endParaRPr lang="sv-SE" dirty="0"/>
          </a:p>
        </p:txBody>
      </p:sp>
      <p:sp>
        <p:nvSpPr>
          <p:cNvPr id="3" name="Date Placeholder 2"/>
          <p:cNvSpPr>
            <a:spLocks noGrp="1"/>
          </p:cNvSpPr>
          <p:nvPr>
            <p:ph type="dt" sz="half" idx="11"/>
          </p:nvPr>
        </p:nvSpPr>
        <p:spPr/>
        <p:txBody>
          <a:bodyPr/>
          <a:lstStyle/>
          <a:p>
            <a:r>
              <a:rPr lang="sv-SE" smtClean="0"/>
              <a:t>2016</a:t>
            </a:r>
            <a:endParaRPr lang="sv-SE"/>
          </a:p>
        </p:txBody>
      </p:sp>
      <p:sp>
        <p:nvSpPr>
          <p:cNvPr id="8" name="Title 1"/>
          <p:cNvSpPr txBox="1">
            <a:spLocks/>
          </p:cNvSpPr>
          <p:nvPr/>
        </p:nvSpPr>
        <p:spPr>
          <a:xfrm>
            <a:off x="360046" y="2053566"/>
            <a:ext cx="3374927" cy="428759"/>
          </a:xfrm>
          <a:prstGeom prst="rect">
            <a:avLst/>
          </a:prstGeom>
        </p:spPr>
        <p:txBody>
          <a:bodyPr vert="horz" lIns="44506" tIns="22253" rIns="44506" bIns="22253" rtlCol="0" anchor="ctr">
            <a:normAutofit/>
          </a:bodyPr>
          <a:lstStyle>
            <a:lvl1pPr algn="ctr" defTabSz="274724" rtl="0" eaLnBrk="1" latinLnBrk="0" hangingPunct="1">
              <a:spcBef>
                <a:spcPct val="0"/>
              </a:spcBef>
              <a:buNone/>
              <a:defRPr sz="4000" b="1" i="0" kern="1200">
                <a:solidFill>
                  <a:schemeClr val="accent2"/>
                </a:solidFill>
                <a:latin typeface="Bariol Regular"/>
                <a:ea typeface="+mj-ea"/>
                <a:cs typeface="Bariol Regular"/>
              </a:defRPr>
            </a:lvl1pPr>
          </a:lstStyle>
          <a:p>
            <a:r>
              <a:rPr lang="sv-SE" altLang="en-US" sz="1800" dirty="0"/>
              <a:t>Sverige</a:t>
            </a:r>
          </a:p>
        </p:txBody>
      </p:sp>
      <p:sp>
        <p:nvSpPr>
          <p:cNvPr id="11" name="Title 1"/>
          <p:cNvSpPr txBox="1">
            <a:spLocks/>
          </p:cNvSpPr>
          <p:nvPr/>
        </p:nvSpPr>
        <p:spPr>
          <a:xfrm>
            <a:off x="5195818" y="2053566"/>
            <a:ext cx="3374927" cy="428759"/>
          </a:xfrm>
          <a:prstGeom prst="rect">
            <a:avLst/>
          </a:prstGeom>
        </p:spPr>
        <p:txBody>
          <a:bodyPr vert="horz" lIns="44506" tIns="22253" rIns="44506" bIns="22253" rtlCol="0" anchor="ctr">
            <a:normAutofit/>
          </a:bodyPr>
          <a:lstStyle>
            <a:lvl1pPr algn="ctr" defTabSz="274724" rtl="0" eaLnBrk="1" latinLnBrk="0" hangingPunct="1">
              <a:spcBef>
                <a:spcPct val="0"/>
              </a:spcBef>
              <a:buNone/>
              <a:defRPr sz="4000" b="1" i="0" kern="1200">
                <a:solidFill>
                  <a:schemeClr val="accent2"/>
                </a:solidFill>
                <a:latin typeface="Bariol Regular"/>
                <a:ea typeface="+mj-ea"/>
                <a:cs typeface="Bariol Regular"/>
              </a:defRPr>
            </a:lvl1pPr>
          </a:lstStyle>
          <a:p>
            <a:r>
              <a:rPr lang="sv-SE" altLang="en-US" sz="1800" dirty="0"/>
              <a:t>Övriga länder</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19" y="2376012"/>
            <a:ext cx="3248978" cy="2906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195" y="2482324"/>
            <a:ext cx="3257550" cy="2803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7661" y="2482324"/>
            <a:ext cx="848678" cy="445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ubrik 1"/>
          <p:cNvSpPr txBox="1">
            <a:spLocks/>
          </p:cNvSpPr>
          <p:nvPr/>
        </p:nvSpPr>
        <p:spPr>
          <a:xfrm>
            <a:off x="457200" y="385482"/>
            <a:ext cx="7012352" cy="802614"/>
          </a:xfrm>
          <a:prstGeom prst="rect">
            <a:avLst/>
          </a:prstGeom>
        </p:spPr>
        <p:txBody>
          <a:bodyPr vert="horz" lIns="0" tIns="0" rIns="0" bIns="0" rtlCol="0" anchor="b" anchorCtr="0">
            <a:noAutofit/>
          </a:bodyPr>
          <a:lstStyle>
            <a:lvl1pPr algn="l" defTabSz="914400" rtl="0" eaLnBrk="1" latinLnBrk="0" hangingPunct="1">
              <a:spcBef>
                <a:spcPct val="0"/>
              </a:spcBef>
              <a:buNone/>
              <a:defRPr sz="3000" b="1" kern="1200">
                <a:solidFill>
                  <a:srgbClr val="000000"/>
                </a:solidFill>
                <a:latin typeface="+mj-lt"/>
                <a:ea typeface="+mj-ea"/>
                <a:cs typeface="+mj-cs"/>
              </a:defRPr>
            </a:lvl1pPr>
          </a:lstStyle>
          <a:p>
            <a:r>
              <a:rPr lang="sv-SE" dirty="0" smtClean="0"/>
              <a:t>Vilka besöker studera.nu?</a:t>
            </a:r>
            <a:endParaRPr lang="sv-SE" dirty="0"/>
          </a:p>
        </p:txBody>
      </p:sp>
    </p:spTree>
    <p:extLst>
      <p:ext uri="{BB962C8B-B14F-4D97-AF65-F5344CB8AC3E}">
        <p14:creationId xmlns:p14="http://schemas.microsoft.com/office/powerpoint/2010/main" val="2099852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290363"/>
            <a:ext cx="8229600" cy="857518"/>
          </a:xfrm>
        </p:spPr>
        <p:txBody>
          <a:bodyPr>
            <a:normAutofit/>
          </a:bodyPr>
          <a:lstStyle/>
          <a:p>
            <a:r>
              <a:rPr lang="sv-SE" altLang="en-US" sz="2880" dirty="0"/>
              <a:t>Ålder</a:t>
            </a:r>
          </a:p>
        </p:txBody>
      </p:sp>
      <p:sp>
        <p:nvSpPr>
          <p:cNvPr id="5" name="Footer Placeholder 4"/>
          <p:cNvSpPr>
            <a:spLocks noGrp="1"/>
          </p:cNvSpPr>
          <p:nvPr>
            <p:ph type="ftr" sz="quarter" idx="10"/>
          </p:nvPr>
        </p:nvSpPr>
        <p:spPr/>
        <p:txBody>
          <a:bodyPr/>
          <a:lstStyle/>
          <a:p>
            <a:r>
              <a:rPr lang="sv-SE" dirty="0" smtClean="0"/>
              <a:t>Demografi</a:t>
            </a:r>
            <a:endParaRPr lang="sv-SE" dirty="0"/>
          </a:p>
        </p:txBody>
      </p:sp>
      <p:sp>
        <p:nvSpPr>
          <p:cNvPr id="3" name="Date Placeholder 2"/>
          <p:cNvSpPr>
            <a:spLocks noGrp="1"/>
          </p:cNvSpPr>
          <p:nvPr>
            <p:ph type="dt" sz="half" idx="11"/>
          </p:nvPr>
        </p:nvSpPr>
        <p:spPr/>
        <p:txBody>
          <a:bodyPr/>
          <a:lstStyle/>
          <a:p>
            <a:r>
              <a:rPr lang="sv-SE" smtClean="0"/>
              <a:t>2016</a:t>
            </a:r>
            <a:endParaRPr lang="sv-SE"/>
          </a:p>
        </p:txBody>
      </p:sp>
      <p:sp>
        <p:nvSpPr>
          <p:cNvPr id="8" name="Title 1"/>
          <p:cNvSpPr txBox="1">
            <a:spLocks/>
          </p:cNvSpPr>
          <p:nvPr/>
        </p:nvSpPr>
        <p:spPr>
          <a:xfrm>
            <a:off x="360046" y="2053566"/>
            <a:ext cx="3374927" cy="428759"/>
          </a:xfrm>
          <a:prstGeom prst="rect">
            <a:avLst/>
          </a:prstGeom>
        </p:spPr>
        <p:txBody>
          <a:bodyPr vert="horz" lIns="44506" tIns="22253" rIns="44506" bIns="22253" rtlCol="0" anchor="ctr">
            <a:normAutofit/>
          </a:bodyPr>
          <a:lstStyle>
            <a:lvl1pPr algn="ctr" defTabSz="274724" rtl="0" eaLnBrk="1" latinLnBrk="0" hangingPunct="1">
              <a:spcBef>
                <a:spcPct val="0"/>
              </a:spcBef>
              <a:buNone/>
              <a:defRPr sz="4000" b="1" i="0" kern="1200">
                <a:solidFill>
                  <a:schemeClr val="accent2"/>
                </a:solidFill>
                <a:latin typeface="Bariol Regular"/>
                <a:ea typeface="+mj-ea"/>
                <a:cs typeface="Bariol Regular"/>
              </a:defRPr>
            </a:lvl1pPr>
          </a:lstStyle>
          <a:p>
            <a:r>
              <a:rPr lang="sv-SE" altLang="en-US" sz="1800" dirty="0"/>
              <a:t>Sverige</a:t>
            </a:r>
          </a:p>
        </p:txBody>
      </p:sp>
      <p:sp>
        <p:nvSpPr>
          <p:cNvPr id="11" name="Title 1"/>
          <p:cNvSpPr txBox="1">
            <a:spLocks/>
          </p:cNvSpPr>
          <p:nvPr/>
        </p:nvSpPr>
        <p:spPr>
          <a:xfrm>
            <a:off x="5195818" y="2053566"/>
            <a:ext cx="3374927" cy="428759"/>
          </a:xfrm>
          <a:prstGeom prst="rect">
            <a:avLst/>
          </a:prstGeom>
        </p:spPr>
        <p:txBody>
          <a:bodyPr vert="horz" lIns="44506" tIns="22253" rIns="44506" bIns="22253" rtlCol="0" anchor="ctr">
            <a:normAutofit/>
          </a:bodyPr>
          <a:lstStyle>
            <a:lvl1pPr algn="ctr" defTabSz="274724" rtl="0" eaLnBrk="1" latinLnBrk="0" hangingPunct="1">
              <a:spcBef>
                <a:spcPct val="0"/>
              </a:spcBef>
              <a:buNone/>
              <a:defRPr sz="4000" b="1" i="0" kern="1200">
                <a:solidFill>
                  <a:schemeClr val="accent2"/>
                </a:solidFill>
                <a:latin typeface="Bariol Regular"/>
                <a:ea typeface="+mj-ea"/>
                <a:cs typeface="Bariol Regular"/>
              </a:defRPr>
            </a:lvl1pPr>
          </a:lstStyle>
          <a:p>
            <a:r>
              <a:rPr lang="sv-SE" altLang="en-US" sz="1800" dirty="0"/>
              <a:t>Övriga länder</a:t>
            </a:r>
          </a:p>
        </p:txBody>
      </p:sp>
      <p:pic>
        <p:nvPicPr>
          <p:cNvPr id="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6289" y="2267944"/>
            <a:ext cx="4294823" cy="314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168" y="2267944"/>
            <a:ext cx="4294823" cy="314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ubrik 1"/>
          <p:cNvSpPr txBox="1">
            <a:spLocks/>
          </p:cNvSpPr>
          <p:nvPr/>
        </p:nvSpPr>
        <p:spPr>
          <a:xfrm>
            <a:off x="457200" y="385482"/>
            <a:ext cx="7012352" cy="802614"/>
          </a:xfrm>
          <a:prstGeom prst="rect">
            <a:avLst/>
          </a:prstGeom>
        </p:spPr>
        <p:txBody>
          <a:bodyPr vert="horz" lIns="0" tIns="0" rIns="0" bIns="0" rtlCol="0" anchor="b" anchorCtr="0">
            <a:noAutofit/>
          </a:bodyPr>
          <a:lstStyle>
            <a:lvl1pPr algn="l" defTabSz="914400" rtl="0" eaLnBrk="1" latinLnBrk="0" hangingPunct="1">
              <a:spcBef>
                <a:spcPct val="0"/>
              </a:spcBef>
              <a:buNone/>
              <a:defRPr sz="3000" b="1" kern="1200">
                <a:solidFill>
                  <a:srgbClr val="000000"/>
                </a:solidFill>
                <a:latin typeface="+mj-lt"/>
                <a:ea typeface="+mj-ea"/>
                <a:cs typeface="+mj-cs"/>
              </a:defRPr>
            </a:lvl1pPr>
          </a:lstStyle>
          <a:p>
            <a:r>
              <a:rPr lang="sv-SE" dirty="0" smtClean="0"/>
              <a:t>Vilka besöker studera.nu?</a:t>
            </a:r>
            <a:endParaRPr lang="sv-SE" dirty="0"/>
          </a:p>
        </p:txBody>
      </p:sp>
    </p:spTree>
    <p:extLst>
      <p:ext uri="{BB962C8B-B14F-4D97-AF65-F5344CB8AC3E}">
        <p14:creationId xmlns:p14="http://schemas.microsoft.com/office/powerpoint/2010/main" val="1009479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sertedImage"/>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43" b="43"/>
          <a:stretch>
            <a:fillRect/>
          </a:stretch>
        </p:blipFill>
        <p:spPr/>
      </p:pic>
      <p:sp>
        <p:nvSpPr>
          <p:cNvPr id="3" name="Rubrik 2"/>
          <p:cNvSpPr>
            <a:spLocks noGrp="1"/>
          </p:cNvSpPr>
          <p:nvPr>
            <p:ph type="ctrTitle"/>
          </p:nvPr>
        </p:nvSpPr>
        <p:spPr/>
        <p:txBody>
          <a:bodyPr/>
          <a:lstStyle/>
          <a:p>
            <a:r>
              <a:rPr lang="sv-SE" dirty="0" smtClean="0"/>
              <a:t>Utbildningsinformation</a:t>
            </a:r>
            <a:endParaRPr lang="sv-SE" dirty="0"/>
          </a:p>
        </p:txBody>
      </p:sp>
      <p:sp>
        <p:nvSpPr>
          <p:cNvPr id="4" name="Underrubrik 3"/>
          <p:cNvSpPr>
            <a:spLocks noGrp="1"/>
          </p:cNvSpPr>
          <p:nvPr>
            <p:ph type="subTitle" idx="1"/>
          </p:nvPr>
        </p:nvSpPr>
        <p:spPr/>
        <p:txBody>
          <a:bodyPr/>
          <a:lstStyle/>
          <a:p>
            <a:r>
              <a:rPr lang="sv-SE" dirty="0" smtClean="0"/>
              <a:t>Så gör vi utbildningsinformationen bättre tillsammans!</a:t>
            </a:r>
            <a:endParaRPr lang="sv-SE" dirty="0"/>
          </a:p>
        </p:txBody>
      </p:sp>
      <p:sp>
        <p:nvSpPr>
          <p:cNvPr id="5" name="Platshållare för text 4"/>
          <p:cNvSpPr>
            <a:spLocks noGrp="1"/>
          </p:cNvSpPr>
          <p:nvPr>
            <p:ph type="body" sz="quarter" idx="14"/>
          </p:nvPr>
        </p:nvSpPr>
        <p:spPr>
          <a:xfrm>
            <a:off x="6302327" y="2790000"/>
            <a:ext cx="2602521" cy="380151"/>
          </a:xfrm>
        </p:spPr>
        <p:txBody>
          <a:bodyPr/>
          <a:lstStyle/>
          <a:p>
            <a:r>
              <a:rPr lang="sv-SE" dirty="0" smtClean="0"/>
              <a:t>2017-05-12</a:t>
            </a:r>
            <a:endParaRPr lang="sv-SE" dirty="0"/>
          </a:p>
        </p:txBody>
      </p:sp>
      <p:sp>
        <p:nvSpPr>
          <p:cNvPr id="6" name="Platshållare för text 5"/>
          <p:cNvSpPr>
            <a:spLocks noGrp="1"/>
          </p:cNvSpPr>
          <p:nvPr>
            <p:ph type="body" sz="quarter" idx="15"/>
          </p:nvPr>
        </p:nvSpPr>
        <p:spPr>
          <a:xfrm>
            <a:off x="6302327" y="3167999"/>
            <a:ext cx="2602522" cy="1721485"/>
          </a:xfrm>
        </p:spPr>
        <p:txBody>
          <a:bodyPr/>
          <a:lstStyle/>
          <a:p>
            <a:r>
              <a:rPr lang="sv-SE" dirty="0" smtClean="0"/>
              <a:t>Lisa </a:t>
            </a:r>
            <a:r>
              <a:rPr lang="sv-SE" dirty="0" err="1"/>
              <a:t>Tönus</a:t>
            </a:r>
            <a:r>
              <a:rPr lang="sv-SE" dirty="0"/>
              <a:t>, </a:t>
            </a:r>
            <a:r>
              <a:rPr lang="sv-SE" dirty="0" smtClean="0"/>
              <a:t>Skolverket</a:t>
            </a:r>
            <a:endParaRPr lang="sv-SE" dirty="0" smtClean="0"/>
          </a:p>
          <a:p>
            <a:r>
              <a:rPr lang="sv-SE" dirty="0" smtClean="0"/>
              <a:t>Anna Ekegren, UHR</a:t>
            </a:r>
          </a:p>
          <a:p>
            <a:r>
              <a:rPr lang="sv-SE" dirty="0" smtClean="0"/>
              <a:t>Sophia Hansson Ridman, UHR</a:t>
            </a:r>
            <a:endParaRPr lang="sv-SE" dirty="0" smtClean="0"/>
          </a:p>
          <a:p>
            <a:r>
              <a:rPr lang="sv-SE" dirty="0" smtClean="0"/>
              <a:t>Maria Hult, UHR</a:t>
            </a:r>
          </a:p>
          <a:p>
            <a:r>
              <a:rPr lang="sv-SE" dirty="0" smtClean="0"/>
              <a:t>Kristina Karlén, UHR</a:t>
            </a:r>
            <a:endParaRPr lang="sv-SE" dirty="0"/>
          </a:p>
        </p:txBody>
      </p:sp>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200" y="540000"/>
            <a:ext cx="1278000" cy="1278000"/>
          </a:xfrm>
          <a:prstGeom prst="rect">
            <a:avLst/>
          </a:prstGeom>
        </p:spPr>
      </p:pic>
    </p:spTree>
    <p:extLst>
      <p:ext uri="{BB962C8B-B14F-4D97-AF65-F5344CB8AC3E}">
        <p14:creationId xmlns:p14="http://schemas.microsoft.com/office/powerpoint/2010/main" val="3278629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sv-SE" dirty="0" smtClean="0"/>
              <a:t>Information</a:t>
            </a:r>
            <a:endParaRPr lang="sv-SE" dirty="0"/>
          </a:p>
        </p:txBody>
      </p:sp>
      <p:sp>
        <p:nvSpPr>
          <p:cNvPr id="3" name="Date Placeholder 2"/>
          <p:cNvSpPr>
            <a:spLocks noGrp="1"/>
          </p:cNvSpPr>
          <p:nvPr>
            <p:ph type="dt" sz="half" idx="11"/>
          </p:nvPr>
        </p:nvSpPr>
        <p:spPr/>
        <p:txBody>
          <a:bodyPr/>
          <a:lstStyle/>
          <a:p>
            <a:r>
              <a:rPr lang="sv-SE" smtClean="0"/>
              <a:t>2016</a:t>
            </a:r>
            <a:endParaRPr lang="sv-SE"/>
          </a:p>
        </p:txBody>
      </p:sp>
      <p:sp>
        <p:nvSpPr>
          <p:cNvPr id="6" name="Title 1"/>
          <p:cNvSpPr txBox="1">
            <a:spLocks/>
          </p:cNvSpPr>
          <p:nvPr/>
        </p:nvSpPr>
        <p:spPr>
          <a:xfrm>
            <a:off x="1645920" y="2110716"/>
            <a:ext cx="3200400" cy="428759"/>
          </a:xfrm>
          <a:prstGeom prst="rect">
            <a:avLst/>
          </a:prstGeom>
        </p:spPr>
        <p:txBody>
          <a:bodyPr vert="horz" lIns="44506" tIns="22253" rIns="44506" bIns="22253" rtlCol="0" anchor="ctr">
            <a:normAutofit/>
          </a:bodyPr>
          <a:lstStyle>
            <a:lvl1pPr algn="ctr" defTabSz="274724" rtl="0" eaLnBrk="1" latinLnBrk="0" hangingPunct="1">
              <a:spcBef>
                <a:spcPct val="0"/>
              </a:spcBef>
              <a:buNone/>
              <a:defRPr sz="4000" b="1" i="0" kern="1200">
                <a:solidFill>
                  <a:schemeClr val="accent2"/>
                </a:solidFill>
                <a:latin typeface="Bariol Regular"/>
                <a:ea typeface="+mj-ea"/>
                <a:cs typeface="Bariol Regular"/>
              </a:defRPr>
            </a:lvl1pPr>
          </a:lstStyle>
          <a:p>
            <a:r>
              <a:rPr lang="sv-SE" altLang="en-US" sz="1800" dirty="0"/>
              <a:t>Sverige</a:t>
            </a:r>
          </a:p>
        </p:txBody>
      </p:sp>
      <p:sp>
        <p:nvSpPr>
          <p:cNvPr id="7" name="Title 1"/>
          <p:cNvSpPr txBox="1">
            <a:spLocks/>
          </p:cNvSpPr>
          <p:nvPr/>
        </p:nvSpPr>
        <p:spPr>
          <a:xfrm>
            <a:off x="5195818" y="2110716"/>
            <a:ext cx="3374927" cy="428759"/>
          </a:xfrm>
          <a:prstGeom prst="rect">
            <a:avLst/>
          </a:prstGeom>
        </p:spPr>
        <p:txBody>
          <a:bodyPr vert="horz" lIns="44506" tIns="22253" rIns="44506" bIns="22253" rtlCol="0" anchor="ctr">
            <a:normAutofit/>
          </a:bodyPr>
          <a:lstStyle>
            <a:lvl1pPr algn="ctr" defTabSz="274724" rtl="0" eaLnBrk="1" latinLnBrk="0" hangingPunct="1">
              <a:spcBef>
                <a:spcPct val="0"/>
              </a:spcBef>
              <a:buNone/>
              <a:defRPr sz="4000" b="1" i="0" kern="1200">
                <a:solidFill>
                  <a:schemeClr val="accent2"/>
                </a:solidFill>
                <a:latin typeface="Bariol Regular"/>
                <a:ea typeface="+mj-ea"/>
                <a:cs typeface="Bariol Regular"/>
              </a:defRPr>
            </a:lvl1pPr>
          </a:lstStyle>
          <a:p>
            <a:r>
              <a:rPr lang="sv-SE" altLang="en-US" sz="1800" dirty="0"/>
              <a:t>Övriga länder</a:t>
            </a:r>
          </a:p>
        </p:txBody>
      </p:sp>
      <p:sp>
        <p:nvSpPr>
          <p:cNvPr id="8" name="Title 1"/>
          <p:cNvSpPr>
            <a:spLocks noGrp="1"/>
          </p:cNvSpPr>
          <p:nvPr>
            <p:ph type="title"/>
          </p:nvPr>
        </p:nvSpPr>
        <p:spPr>
          <a:xfrm>
            <a:off x="457200" y="1141773"/>
            <a:ext cx="8229600" cy="857518"/>
          </a:xfrm>
        </p:spPr>
        <p:txBody>
          <a:bodyPr>
            <a:normAutofit/>
          </a:bodyPr>
          <a:lstStyle/>
          <a:p>
            <a:r>
              <a:rPr lang="sv-SE" altLang="en-US" sz="2000" b="0" dirty="0" smtClean="0">
                <a:solidFill>
                  <a:srgbClr val="007176"/>
                </a:solidFill>
              </a:rPr>
              <a:t>Vilken information söker de efter?</a:t>
            </a:r>
            <a:endParaRPr lang="sv-SE" altLang="en-US" sz="2000" b="0" dirty="0">
              <a:solidFill>
                <a:srgbClr val="007176"/>
              </a:solidFill>
            </a:endParaRP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 y="2571750"/>
            <a:ext cx="586359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190" y="2562334"/>
            <a:ext cx="3051810" cy="342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ubrik 1"/>
          <p:cNvSpPr txBox="1">
            <a:spLocks/>
          </p:cNvSpPr>
          <p:nvPr/>
        </p:nvSpPr>
        <p:spPr>
          <a:xfrm>
            <a:off x="457200" y="385482"/>
            <a:ext cx="7012352" cy="802614"/>
          </a:xfrm>
          <a:prstGeom prst="rect">
            <a:avLst/>
          </a:prstGeom>
        </p:spPr>
        <p:txBody>
          <a:bodyPr vert="horz" lIns="0" tIns="0" rIns="0" bIns="0" rtlCol="0" anchor="b" anchorCtr="0">
            <a:noAutofit/>
          </a:bodyPr>
          <a:lstStyle>
            <a:lvl1pPr algn="l" defTabSz="914400" rtl="0" eaLnBrk="1" latinLnBrk="0" hangingPunct="1">
              <a:spcBef>
                <a:spcPct val="0"/>
              </a:spcBef>
              <a:buNone/>
              <a:defRPr sz="3000" b="1" kern="1200">
                <a:solidFill>
                  <a:srgbClr val="000000"/>
                </a:solidFill>
                <a:latin typeface="+mj-lt"/>
                <a:ea typeface="+mj-ea"/>
                <a:cs typeface="+mj-cs"/>
              </a:defRPr>
            </a:lvl1pPr>
          </a:lstStyle>
          <a:p>
            <a:r>
              <a:rPr lang="sv-SE" dirty="0" smtClean="0"/>
              <a:t>Vad gör besökaren på studera.nu?</a:t>
            </a:r>
            <a:endParaRPr lang="sv-SE" dirty="0"/>
          </a:p>
        </p:txBody>
      </p:sp>
    </p:spTree>
    <p:extLst>
      <p:ext uri="{BB962C8B-B14F-4D97-AF65-F5344CB8AC3E}">
        <p14:creationId xmlns:p14="http://schemas.microsoft.com/office/powerpoint/2010/main" val="1321830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3" name="Bildobjekt 2"/>
          <p:cNvPicPr>
            <a:picLocks noChangeAspect="1"/>
          </p:cNvPicPr>
          <p:nvPr/>
        </p:nvPicPr>
        <p:blipFill>
          <a:blip r:embed="rId3"/>
          <a:stretch>
            <a:fillRect/>
          </a:stretch>
        </p:blipFill>
        <p:spPr>
          <a:xfrm>
            <a:off x="-2570878" y="-448233"/>
            <a:ext cx="14467042" cy="8137711"/>
          </a:xfrm>
          <a:prstGeom prst="rect">
            <a:avLst/>
          </a:prstGeom>
        </p:spPr>
      </p:pic>
    </p:spTree>
    <p:extLst>
      <p:ext uri="{BB962C8B-B14F-4D97-AF65-F5344CB8AC3E}">
        <p14:creationId xmlns:p14="http://schemas.microsoft.com/office/powerpoint/2010/main" val="17881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3" name="Bildobjekt 2"/>
          <p:cNvPicPr>
            <a:picLocks noChangeAspect="1"/>
          </p:cNvPicPr>
          <p:nvPr/>
        </p:nvPicPr>
        <p:blipFill>
          <a:blip r:embed="rId2"/>
          <a:stretch>
            <a:fillRect/>
          </a:stretch>
        </p:blipFill>
        <p:spPr>
          <a:xfrm>
            <a:off x="-3038259" y="-240778"/>
            <a:ext cx="15086821" cy="8486337"/>
          </a:xfrm>
          <a:prstGeom prst="rect">
            <a:avLst/>
          </a:prstGeom>
        </p:spPr>
      </p:pic>
    </p:spTree>
    <p:extLst>
      <p:ext uri="{BB962C8B-B14F-4D97-AF65-F5344CB8AC3E}">
        <p14:creationId xmlns:p14="http://schemas.microsoft.com/office/powerpoint/2010/main" val="2907545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3" name="Bildobjekt 2"/>
          <p:cNvPicPr>
            <a:picLocks noChangeAspect="1"/>
          </p:cNvPicPr>
          <p:nvPr/>
        </p:nvPicPr>
        <p:blipFill>
          <a:blip r:embed="rId2"/>
          <a:stretch>
            <a:fillRect/>
          </a:stretch>
        </p:blipFill>
        <p:spPr>
          <a:xfrm>
            <a:off x="-1257300" y="-179615"/>
            <a:ext cx="13237028" cy="7445828"/>
          </a:xfrm>
          <a:prstGeom prst="rect">
            <a:avLst/>
          </a:prstGeom>
        </p:spPr>
      </p:pic>
    </p:spTree>
    <p:extLst>
      <p:ext uri="{BB962C8B-B14F-4D97-AF65-F5344CB8AC3E}">
        <p14:creationId xmlns:p14="http://schemas.microsoft.com/office/powerpoint/2010/main" val="841622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p:txBody>
          <a:bodyPr/>
          <a:lstStyle/>
          <a:p>
            <a:r>
              <a:rPr lang="sv-SE" dirty="0" smtClean="0"/>
              <a:t>UHR </a:t>
            </a:r>
            <a:r>
              <a:rPr lang="sv-SE" dirty="0"/>
              <a:t>satsar på att utveckla och förbättra både Studera.nu och Jämför </a:t>
            </a:r>
            <a:r>
              <a:rPr lang="sv-SE" dirty="0" smtClean="0"/>
              <a:t>utbildning.</a:t>
            </a:r>
            <a:endParaRPr lang="sv-SE" dirty="0"/>
          </a:p>
          <a:p>
            <a:r>
              <a:rPr lang="sv-SE" dirty="0" smtClean="0"/>
              <a:t>En </a:t>
            </a:r>
            <a:r>
              <a:rPr lang="sv-SE" dirty="0"/>
              <a:t>uppdatering av Arbetsförmedlingens arbetsmarknadsprognoser är på gång. I maj ska en uppdaterad version av prognoserna gå att läsa på webbplatsen Jämför utbildning.</a:t>
            </a:r>
          </a:p>
          <a:p>
            <a:r>
              <a:rPr lang="sv-SE" dirty="0" smtClean="0"/>
              <a:t>Jämför </a:t>
            </a:r>
            <a:r>
              <a:rPr lang="sv-SE" dirty="0"/>
              <a:t>utbildning visar idag de omdömen som Högskoleverket och Universitetskanslersämbetet, UKÄ, utfärdat till och med 2015. Målet är att de utvärderingar som UKÄ har aviserat för 2017–2022 också ska gå att söka på webbplatsen.</a:t>
            </a:r>
          </a:p>
          <a:p>
            <a:endParaRPr lang="sv-SE" dirty="0"/>
          </a:p>
        </p:txBody>
      </p:sp>
      <p:sp>
        <p:nvSpPr>
          <p:cNvPr id="2" name="Rubrik 1"/>
          <p:cNvSpPr>
            <a:spLocks noGrp="1"/>
          </p:cNvSpPr>
          <p:nvPr>
            <p:ph type="title"/>
          </p:nvPr>
        </p:nvSpPr>
        <p:spPr/>
        <p:txBody>
          <a:bodyPr/>
          <a:lstStyle/>
          <a:p>
            <a:r>
              <a:rPr lang="sv-SE" dirty="0" smtClean="0"/>
              <a:t>Studera.nu i framtiden</a:t>
            </a:r>
            <a:endParaRPr lang="sv-SE" dirty="0"/>
          </a:p>
        </p:txBody>
      </p:sp>
    </p:spTree>
    <p:extLst>
      <p:ext uri="{BB962C8B-B14F-4D97-AF65-F5344CB8AC3E}">
        <p14:creationId xmlns:p14="http://schemas.microsoft.com/office/powerpoint/2010/main" val="3014169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Frågor och avslutning</a:t>
            </a:r>
            <a:endParaRPr lang="sv-SE" dirty="0"/>
          </a:p>
        </p:txBody>
      </p:sp>
      <p:sp>
        <p:nvSpPr>
          <p:cNvPr id="5" name="Platshållare för text 4"/>
          <p:cNvSpPr>
            <a:spLocks noGrp="1"/>
          </p:cNvSpPr>
          <p:nvPr>
            <p:ph type="body" idx="1"/>
          </p:nvPr>
        </p:nvSpPr>
        <p:spPr/>
        <p:txBody>
          <a:bodyPr/>
          <a:lstStyle/>
          <a:p>
            <a:endParaRPr lang="sv-SE"/>
          </a:p>
        </p:txBody>
      </p:sp>
    </p:spTree>
    <p:extLst>
      <p:ext uri="{BB962C8B-B14F-4D97-AF65-F5344CB8AC3E}">
        <p14:creationId xmlns:p14="http://schemas.microsoft.com/office/powerpoint/2010/main" val="2601384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Funkar upplägget?</a:t>
            </a:r>
          </a:p>
          <a:p>
            <a:r>
              <a:rPr lang="sv-SE" dirty="0" smtClean="0"/>
              <a:t>Hur hittar vi rätt målgrupp hos er?</a:t>
            </a:r>
          </a:p>
          <a:p>
            <a:r>
              <a:rPr lang="sv-SE" dirty="0" smtClean="0"/>
              <a:t>Förslag på andra ämnen:</a:t>
            </a:r>
          </a:p>
          <a:p>
            <a:pPr lvl="1"/>
            <a:r>
              <a:rPr lang="sv-SE" dirty="0" smtClean="0"/>
              <a:t>Hur </a:t>
            </a:r>
            <a:r>
              <a:rPr lang="sv-SE" dirty="0" smtClean="0"/>
              <a:t>fungerar sökfunktionen på </a:t>
            </a:r>
            <a:r>
              <a:rPr lang="sv-SE" dirty="0" smtClean="0"/>
              <a:t>Antagning.se </a:t>
            </a:r>
            <a:r>
              <a:rPr lang="sv-SE" dirty="0" smtClean="0"/>
              <a:t>och </a:t>
            </a:r>
            <a:r>
              <a:rPr lang="sv-SE" dirty="0" smtClean="0"/>
              <a:t>U</a:t>
            </a:r>
            <a:r>
              <a:rPr lang="sv-SE" dirty="0" smtClean="0"/>
              <a:t>niversityadmissions.se</a:t>
            </a:r>
            <a:endParaRPr lang="sv-SE" dirty="0" smtClean="0"/>
          </a:p>
          <a:p>
            <a:pPr lvl="1"/>
            <a:r>
              <a:rPr lang="sv-SE" dirty="0" smtClean="0"/>
              <a:t>Google </a:t>
            </a:r>
            <a:r>
              <a:rPr lang="sv-SE" dirty="0" err="1"/>
              <a:t>A</a:t>
            </a:r>
            <a:r>
              <a:rPr lang="sv-SE" dirty="0" err="1" smtClean="0"/>
              <a:t>nalytics</a:t>
            </a:r>
            <a:r>
              <a:rPr lang="sv-SE" dirty="0" smtClean="0"/>
              <a:t> – koppla ihop lärosätets webbsida med antagning.se</a:t>
            </a:r>
          </a:p>
          <a:p>
            <a:pPr marL="0" indent="0">
              <a:buNone/>
            </a:pPr>
            <a:endParaRPr lang="sv-SE" dirty="0"/>
          </a:p>
        </p:txBody>
      </p:sp>
      <p:sp>
        <p:nvSpPr>
          <p:cNvPr id="3" name="Rubrik 2"/>
          <p:cNvSpPr>
            <a:spLocks noGrp="1"/>
          </p:cNvSpPr>
          <p:nvPr>
            <p:ph type="title"/>
          </p:nvPr>
        </p:nvSpPr>
        <p:spPr/>
        <p:txBody>
          <a:bodyPr/>
          <a:lstStyle/>
          <a:p>
            <a:r>
              <a:rPr lang="sv-SE" dirty="0" smtClean="0"/>
              <a:t>Andra </a:t>
            </a:r>
            <a:r>
              <a:rPr lang="sv-SE" dirty="0" err="1" smtClean="0"/>
              <a:t>webinarium</a:t>
            </a:r>
            <a:r>
              <a:rPr lang="sv-SE" dirty="0" smtClean="0"/>
              <a:t>? </a:t>
            </a:r>
            <a:endParaRPr lang="sv-SE" dirty="0"/>
          </a:p>
        </p:txBody>
      </p:sp>
    </p:spTree>
    <p:extLst>
      <p:ext uri="{BB962C8B-B14F-4D97-AF65-F5344CB8AC3E}">
        <p14:creationId xmlns:p14="http://schemas.microsoft.com/office/powerpoint/2010/main" val="1174558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Om du inte hittar rätt person på lärosätet:</a:t>
            </a:r>
          </a:p>
          <a:p>
            <a:pPr lvl="1"/>
            <a:r>
              <a:rPr lang="sv-SE" dirty="0" smtClean="0">
                <a:hlinkClick r:id="rId3"/>
              </a:rPr>
              <a:t>Xml-support@uhr.se</a:t>
            </a:r>
            <a:r>
              <a:rPr lang="sv-SE" dirty="0" smtClean="0"/>
              <a:t> </a:t>
            </a:r>
          </a:p>
          <a:p>
            <a:pPr lvl="1"/>
            <a:r>
              <a:rPr lang="sv-SE" dirty="0" smtClean="0">
                <a:hlinkClick r:id="rId4"/>
              </a:rPr>
              <a:t>Anna.ekegren@uhr.se</a:t>
            </a:r>
            <a:r>
              <a:rPr lang="sv-SE" dirty="0" smtClean="0"/>
              <a:t> </a:t>
            </a:r>
          </a:p>
          <a:p>
            <a:pPr lvl="1"/>
            <a:endParaRPr lang="sv-SE" dirty="0"/>
          </a:p>
          <a:p>
            <a:r>
              <a:rPr lang="sv-SE" dirty="0" smtClean="0"/>
              <a:t>Övriga frågor och kommentarer kring </a:t>
            </a:r>
            <a:r>
              <a:rPr lang="sv-SE" dirty="0" err="1" smtClean="0"/>
              <a:t>webinarier</a:t>
            </a:r>
            <a:r>
              <a:rPr lang="sv-SE" dirty="0" smtClean="0"/>
              <a:t>:</a:t>
            </a:r>
          </a:p>
          <a:p>
            <a:pPr lvl="1"/>
            <a:r>
              <a:rPr lang="sv-SE" dirty="0" smtClean="0"/>
              <a:t>Sophia.hansson.ridman@uhr.se</a:t>
            </a:r>
            <a:endParaRPr lang="sv-SE" dirty="0" smtClean="0"/>
          </a:p>
        </p:txBody>
      </p:sp>
      <p:sp>
        <p:nvSpPr>
          <p:cNvPr id="3" name="Rubrik 2"/>
          <p:cNvSpPr>
            <a:spLocks noGrp="1"/>
          </p:cNvSpPr>
          <p:nvPr>
            <p:ph type="title"/>
          </p:nvPr>
        </p:nvSpPr>
        <p:spPr/>
        <p:txBody>
          <a:bodyPr/>
          <a:lstStyle/>
          <a:p>
            <a:r>
              <a:rPr lang="sv-SE" dirty="0" smtClean="0"/>
              <a:t>Kontakta oss!</a:t>
            </a:r>
            <a:endParaRPr lang="sv-SE" dirty="0"/>
          </a:p>
        </p:txBody>
      </p:sp>
    </p:spTree>
    <p:extLst>
      <p:ext uri="{BB962C8B-B14F-4D97-AF65-F5344CB8AC3E}">
        <p14:creationId xmlns:p14="http://schemas.microsoft.com/office/powerpoint/2010/main" val="141789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Välkommen och presentation</a:t>
            </a:r>
          </a:p>
          <a:p>
            <a:r>
              <a:rPr lang="sv-SE" dirty="0" smtClean="0"/>
              <a:t>Vad är Emil?</a:t>
            </a:r>
          </a:p>
          <a:p>
            <a:r>
              <a:rPr lang="sv-SE" dirty="0" smtClean="0"/>
              <a:t>Så gör vi informationen bättre tillsammans</a:t>
            </a:r>
          </a:p>
          <a:p>
            <a:r>
              <a:rPr lang="sv-SE" dirty="0" smtClean="0"/>
              <a:t>Exempel från Studera.nu </a:t>
            </a:r>
          </a:p>
          <a:p>
            <a:r>
              <a:rPr lang="sv-SE" dirty="0" smtClean="0"/>
              <a:t>Frågor</a:t>
            </a:r>
          </a:p>
          <a:p>
            <a:r>
              <a:rPr lang="sv-SE" dirty="0" smtClean="0"/>
              <a:t>Avslutning</a:t>
            </a:r>
          </a:p>
          <a:p>
            <a:endParaRPr lang="sv-SE" dirty="0" smtClean="0"/>
          </a:p>
          <a:p>
            <a:endParaRPr lang="sv-SE" dirty="0"/>
          </a:p>
        </p:txBody>
      </p:sp>
      <p:sp>
        <p:nvSpPr>
          <p:cNvPr id="3" name="Rubrik 2"/>
          <p:cNvSpPr>
            <a:spLocks noGrp="1"/>
          </p:cNvSpPr>
          <p:nvPr>
            <p:ph type="title"/>
          </p:nvPr>
        </p:nvSpPr>
        <p:spPr/>
        <p:txBody>
          <a:bodyPr/>
          <a:lstStyle/>
          <a:p>
            <a:r>
              <a:rPr lang="sv-SE" dirty="0" smtClean="0"/>
              <a:t>Agenda</a:t>
            </a:r>
            <a:endParaRPr lang="sv-SE" dirty="0"/>
          </a:p>
        </p:txBody>
      </p:sp>
    </p:spTree>
    <p:extLst>
      <p:ext uri="{BB962C8B-B14F-4D97-AF65-F5344CB8AC3E}">
        <p14:creationId xmlns:p14="http://schemas.microsoft.com/office/powerpoint/2010/main" val="2673027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Så gör vi informationen bättre tillsammans</a:t>
            </a:r>
            <a:endParaRPr lang="sv-SE" dirty="0"/>
          </a:p>
        </p:txBody>
      </p:sp>
      <p:sp>
        <p:nvSpPr>
          <p:cNvPr id="5" name="Platshållare för text 4"/>
          <p:cNvSpPr>
            <a:spLocks noGrp="1"/>
          </p:cNvSpPr>
          <p:nvPr>
            <p:ph type="body" idx="1"/>
          </p:nvPr>
        </p:nvSpPr>
        <p:spPr/>
        <p:txBody>
          <a:bodyPr/>
          <a:lstStyle/>
          <a:p>
            <a:r>
              <a:rPr lang="sv-SE" dirty="0" smtClean="0"/>
              <a:t>Anna Ekegren, systemförvaltare UHR</a:t>
            </a:r>
            <a:endParaRPr lang="sv-SE" dirty="0"/>
          </a:p>
        </p:txBody>
      </p:sp>
    </p:spTree>
    <p:extLst>
      <p:ext uri="{BB962C8B-B14F-4D97-AF65-F5344CB8AC3E}">
        <p14:creationId xmlns:p14="http://schemas.microsoft.com/office/powerpoint/2010/main" val="1867774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a:stretch>
            <a:fillRect/>
          </a:stretch>
        </p:blipFill>
        <p:spPr>
          <a:xfrm>
            <a:off x="1292749" y="1176945"/>
            <a:ext cx="5672009" cy="5478462"/>
          </a:xfrm>
          <a:prstGeom prst="rect">
            <a:avLst/>
          </a:prstGeom>
        </p:spPr>
      </p:pic>
      <p:sp>
        <p:nvSpPr>
          <p:cNvPr id="3" name="Rubrik 2"/>
          <p:cNvSpPr>
            <a:spLocks noGrp="1"/>
          </p:cNvSpPr>
          <p:nvPr>
            <p:ph type="title"/>
          </p:nvPr>
        </p:nvSpPr>
        <p:spPr/>
        <p:txBody>
          <a:bodyPr/>
          <a:lstStyle/>
          <a:p>
            <a:r>
              <a:rPr lang="sv-SE" dirty="0" smtClean="0"/>
              <a:t>Utbildningsinformation på antagning.se och universityadmission.se</a:t>
            </a:r>
            <a:endParaRPr lang="sv-SE" dirty="0"/>
          </a:p>
        </p:txBody>
      </p:sp>
    </p:spTree>
    <p:extLst>
      <p:ext uri="{BB962C8B-B14F-4D97-AF65-F5344CB8AC3E}">
        <p14:creationId xmlns:p14="http://schemas.microsoft.com/office/powerpoint/2010/main" val="1843462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30 </a:t>
            </a:r>
            <a:r>
              <a:rPr lang="sv-SE" dirty="0"/>
              <a:t>% </a:t>
            </a:r>
            <a:r>
              <a:rPr lang="sv-SE" dirty="0" smtClean="0"/>
              <a:t>av </a:t>
            </a:r>
            <a:r>
              <a:rPr lang="sv-SE" dirty="0"/>
              <a:t>alla sökande </a:t>
            </a:r>
            <a:r>
              <a:rPr lang="sv-SE" dirty="0" smtClean="0"/>
              <a:t>till </a:t>
            </a:r>
            <a:r>
              <a:rPr lang="sv-SE" b="1" dirty="0" smtClean="0"/>
              <a:t>kurser</a:t>
            </a:r>
            <a:r>
              <a:rPr lang="sv-SE" dirty="0" smtClean="0"/>
              <a:t> blir </a:t>
            </a:r>
            <a:r>
              <a:rPr lang="sv-SE" dirty="0"/>
              <a:t>strukna </a:t>
            </a:r>
            <a:r>
              <a:rPr lang="sv-SE" dirty="0" smtClean="0"/>
              <a:t>på grund av att </a:t>
            </a:r>
            <a:r>
              <a:rPr lang="sv-SE" dirty="0"/>
              <a:t>de är </a:t>
            </a:r>
            <a:r>
              <a:rPr lang="sv-SE" dirty="0" smtClean="0"/>
              <a:t>obehöriga </a:t>
            </a:r>
            <a:r>
              <a:rPr lang="sv-SE" dirty="0"/>
              <a:t>	</a:t>
            </a:r>
          </a:p>
          <a:p>
            <a:endParaRPr lang="sv-SE" dirty="0" smtClean="0"/>
          </a:p>
          <a:p>
            <a:pPr marL="0" indent="0">
              <a:buNone/>
            </a:pPr>
            <a:r>
              <a:rPr lang="sv-SE" dirty="0" smtClean="0"/>
              <a:t>Vad kan UHR göra: Individuell anpassning vid ansökning på antagning.se</a:t>
            </a:r>
            <a:endParaRPr lang="sv-SE" dirty="0"/>
          </a:p>
          <a:p>
            <a:pPr marL="0" indent="0">
              <a:buNone/>
            </a:pPr>
            <a:endParaRPr lang="sv-SE" dirty="0"/>
          </a:p>
          <a:p>
            <a:pPr marL="0" indent="0">
              <a:buNone/>
            </a:pPr>
            <a:r>
              <a:rPr lang="sv-SE" dirty="0" smtClean="0"/>
              <a:t>Vad kan lärosätet göra:</a:t>
            </a:r>
          </a:p>
          <a:p>
            <a:pPr lvl="1"/>
            <a:r>
              <a:rPr lang="sv-SE" dirty="0" smtClean="0"/>
              <a:t>Tydligare beskrivning av behörighetskrav</a:t>
            </a:r>
          </a:p>
          <a:p>
            <a:pPr lvl="1"/>
            <a:r>
              <a:rPr lang="sv-SE" dirty="0" smtClean="0"/>
              <a:t>Tydligare namnsättning</a:t>
            </a:r>
          </a:p>
          <a:p>
            <a:pPr lvl="1"/>
            <a:r>
              <a:rPr lang="sv-SE" dirty="0" smtClean="0"/>
              <a:t>Lägga ut utbildningar tidigare, så att den sökande har möjlighet att planera sin studier</a:t>
            </a:r>
          </a:p>
          <a:p>
            <a:pPr lvl="1"/>
            <a:endParaRPr lang="sv-SE" dirty="0" smtClean="0"/>
          </a:p>
          <a:p>
            <a:endParaRPr lang="sv-SE" dirty="0"/>
          </a:p>
          <a:p>
            <a:pPr marL="0" indent="0">
              <a:buNone/>
            </a:pPr>
            <a:endParaRPr lang="sv-SE" dirty="0"/>
          </a:p>
          <a:p>
            <a:pPr marL="0" indent="0">
              <a:buNone/>
            </a:pPr>
            <a:endParaRPr lang="sv-SE" dirty="0"/>
          </a:p>
        </p:txBody>
      </p:sp>
      <p:sp>
        <p:nvSpPr>
          <p:cNvPr id="3" name="Rubrik 2"/>
          <p:cNvSpPr>
            <a:spLocks noGrp="1"/>
          </p:cNvSpPr>
          <p:nvPr>
            <p:ph type="title"/>
          </p:nvPr>
        </p:nvSpPr>
        <p:spPr/>
        <p:txBody>
          <a:bodyPr/>
          <a:lstStyle/>
          <a:p>
            <a:r>
              <a:rPr lang="sv-SE" dirty="0" smtClean="0"/>
              <a:t>HT2016</a:t>
            </a:r>
            <a:endParaRPr lang="sv-SE" dirty="0"/>
          </a:p>
        </p:txBody>
      </p:sp>
    </p:spTree>
    <p:extLst>
      <p:ext uri="{BB962C8B-B14F-4D97-AF65-F5344CB8AC3E}">
        <p14:creationId xmlns:p14="http://schemas.microsoft.com/office/powerpoint/2010/main" val="2981713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40000" y="1389053"/>
            <a:ext cx="6930000" cy="4392000"/>
          </a:xfrm>
        </p:spPr>
        <p:txBody>
          <a:bodyPr/>
          <a:lstStyle/>
          <a:p>
            <a:pPr marL="0" indent="0">
              <a:buNone/>
            </a:pPr>
            <a:endParaRPr lang="sv-SE" dirty="0" smtClean="0"/>
          </a:p>
          <a:p>
            <a:pPr marL="0" indent="0">
              <a:buNone/>
            </a:pPr>
            <a:r>
              <a:rPr lang="sv-SE" dirty="0" smtClean="0"/>
              <a:t>Det finns bra och tydliga exempel för kurser på antagning.se</a:t>
            </a:r>
          </a:p>
          <a:p>
            <a:pPr marL="0" indent="0">
              <a:buNone/>
            </a:pPr>
            <a:endParaRPr lang="sv-SE" dirty="0"/>
          </a:p>
        </p:txBody>
      </p:sp>
      <p:sp>
        <p:nvSpPr>
          <p:cNvPr id="3" name="Rubrik 2"/>
          <p:cNvSpPr>
            <a:spLocks noGrp="1"/>
          </p:cNvSpPr>
          <p:nvPr>
            <p:ph type="title"/>
          </p:nvPr>
        </p:nvSpPr>
        <p:spPr/>
        <p:txBody>
          <a:bodyPr/>
          <a:lstStyle/>
          <a:p>
            <a:r>
              <a:rPr lang="sv-SE" dirty="0" smtClean="0"/>
              <a:t>Behörighetskrav</a:t>
            </a:r>
            <a:endParaRPr lang="sv-SE" dirty="0"/>
          </a:p>
        </p:txBody>
      </p:sp>
      <p:pic>
        <p:nvPicPr>
          <p:cNvPr id="5" name="Bildobjekt 4"/>
          <p:cNvPicPr>
            <a:picLocks noChangeAspect="1"/>
          </p:cNvPicPr>
          <p:nvPr/>
        </p:nvPicPr>
        <p:blipFill>
          <a:blip r:embed="rId3"/>
          <a:stretch>
            <a:fillRect/>
          </a:stretch>
        </p:blipFill>
        <p:spPr>
          <a:xfrm>
            <a:off x="539551" y="2797302"/>
            <a:ext cx="7843807" cy="1637538"/>
          </a:xfrm>
          <a:prstGeom prst="rect">
            <a:avLst/>
          </a:prstGeom>
        </p:spPr>
      </p:pic>
    </p:spTree>
    <p:extLst>
      <p:ext uri="{BB962C8B-B14F-4D97-AF65-F5344CB8AC3E}">
        <p14:creationId xmlns:p14="http://schemas.microsoft.com/office/powerpoint/2010/main" val="1224420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a:stretch>
            <a:fillRect/>
          </a:stretch>
        </p:blipFill>
        <p:spPr>
          <a:xfrm>
            <a:off x="1575343" y="1635411"/>
            <a:ext cx="6011601" cy="3512661"/>
          </a:xfrm>
          <a:prstGeom prst="rect">
            <a:avLst/>
          </a:prstGeom>
        </p:spPr>
      </p:pic>
      <p:sp>
        <p:nvSpPr>
          <p:cNvPr id="3" name="Rubrik 2"/>
          <p:cNvSpPr>
            <a:spLocks noGrp="1"/>
          </p:cNvSpPr>
          <p:nvPr>
            <p:ph type="title"/>
          </p:nvPr>
        </p:nvSpPr>
        <p:spPr/>
        <p:txBody>
          <a:bodyPr/>
          <a:lstStyle/>
          <a:p>
            <a:r>
              <a:rPr lang="sv-SE" dirty="0" smtClean="0"/>
              <a:t>Behörighetskrav</a:t>
            </a:r>
            <a:endParaRPr lang="sv-SE" dirty="0"/>
          </a:p>
        </p:txBody>
      </p:sp>
      <p:sp>
        <p:nvSpPr>
          <p:cNvPr id="5" name="Rektangel 4"/>
          <p:cNvSpPr/>
          <p:nvPr/>
        </p:nvSpPr>
        <p:spPr>
          <a:xfrm>
            <a:off x="1801367" y="4590288"/>
            <a:ext cx="5559552" cy="49377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15138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dirty="0" smtClean="0"/>
              <a:t> </a:t>
            </a:r>
          </a:p>
          <a:p>
            <a:pPr marL="0" indent="0">
              <a:buNone/>
            </a:pPr>
            <a:r>
              <a:rPr lang="sv-SE" dirty="0" smtClean="0"/>
              <a:t> </a:t>
            </a:r>
            <a:endParaRPr lang="sv-SE" dirty="0"/>
          </a:p>
          <a:p>
            <a:endParaRPr lang="sv-SE" dirty="0"/>
          </a:p>
        </p:txBody>
      </p:sp>
      <p:sp>
        <p:nvSpPr>
          <p:cNvPr id="3" name="Rubrik 2"/>
          <p:cNvSpPr>
            <a:spLocks noGrp="1"/>
          </p:cNvSpPr>
          <p:nvPr>
            <p:ph type="title"/>
          </p:nvPr>
        </p:nvSpPr>
        <p:spPr/>
        <p:txBody>
          <a:bodyPr/>
          <a:lstStyle/>
          <a:p>
            <a:r>
              <a:rPr lang="sv-SE" dirty="0" smtClean="0"/>
              <a:t>Behörighetskrav</a:t>
            </a:r>
            <a:br>
              <a:rPr lang="sv-SE" dirty="0" smtClean="0"/>
            </a:br>
            <a:r>
              <a:rPr lang="sv-SE" sz="2400" dirty="0" smtClean="0"/>
              <a:t>Ibland är det otydligt på antagning.se</a:t>
            </a:r>
            <a:endParaRPr lang="sv-SE" sz="2400" dirty="0"/>
          </a:p>
        </p:txBody>
      </p:sp>
      <p:pic>
        <p:nvPicPr>
          <p:cNvPr id="4" name="Bildobjekt 3"/>
          <p:cNvPicPr/>
          <p:nvPr/>
        </p:nvPicPr>
        <p:blipFill>
          <a:blip r:embed="rId3"/>
          <a:stretch>
            <a:fillRect/>
          </a:stretch>
        </p:blipFill>
        <p:spPr>
          <a:xfrm>
            <a:off x="539551" y="1538156"/>
            <a:ext cx="4910273" cy="2247459"/>
          </a:xfrm>
          <a:prstGeom prst="rect">
            <a:avLst/>
          </a:prstGeom>
        </p:spPr>
      </p:pic>
      <p:sp>
        <p:nvSpPr>
          <p:cNvPr id="5" name="textruta 4"/>
          <p:cNvSpPr txBox="1"/>
          <p:nvPr/>
        </p:nvSpPr>
        <p:spPr>
          <a:xfrm>
            <a:off x="539550" y="4537158"/>
            <a:ext cx="7470594" cy="369332"/>
          </a:xfrm>
          <a:prstGeom prst="rect">
            <a:avLst/>
          </a:prstGeom>
          <a:noFill/>
        </p:spPr>
        <p:txBody>
          <a:bodyPr wrap="square" rtlCol="0">
            <a:spAutoFit/>
          </a:bodyPr>
          <a:lstStyle/>
          <a:p>
            <a:r>
              <a:rPr lang="sv-SE" dirty="0" smtClean="0">
                <a:solidFill>
                  <a:srgbClr val="000000"/>
                </a:solidFill>
              </a:rPr>
              <a:t>….men lite tydligare på utbildningens sida på lärosätets webbplats</a:t>
            </a:r>
            <a:endParaRPr lang="sv-SE" dirty="0">
              <a:solidFill>
                <a:srgbClr val="000000"/>
              </a:solidFill>
            </a:endParaRPr>
          </a:p>
        </p:txBody>
      </p:sp>
      <p:pic>
        <p:nvPicPr>
          <p:cNvPr id="6" name="Bildobjekt 5"/>
          <p:cNvPicPr/>
          <p:nvPr/>
        </p:nvPicPr>
        <p:blipFill>
          <a:blip r:embed="rId4"/>
          <a:stretch>
            <a:fillRect/>
          </a:stretch>
        </p:blipFill>
        <p:spPr>
          <a:xfrm>
            <a:off x="539550" y="4983788"/>
            <a:ext cx="5659134" cy="1691262"/>
          </a:xfrm>
          <a:prstGeom prst="rect">
            <a:avLst/>
          </a:prstGeom>
        </p:spPr>
      </p:pic>
      <p:sp>
        <p:nvSpPr>
          <p:cNvPr id="8" name="Rektangel 7"/>
          <p:cNvSpPr/>
          <p:nvPr/>
        </p:nvSpPr>
        <p:spPr>
          <a:xfrm>
            <a:off x="539550" y="1322399"/>
            <a:ext cx="5330898" cy="271168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694944" y="3277772"/>
            <a:ext cx="1965960" cy="4114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94944" y="5442936"/>
            <a:ext cx="4937760" cy="60546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70083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UHR Standardlayouter">
  <a:themeElements>
    <a:clrScheme name="UHR_PP_01">
      <a:dk1>
        <a:srgbClr val="000000"/>
      </a:dk1>
      <a:lt1>
        <a:srgbClr val="FFFFFF"/>
      </a:lt1>
      <a:dk2>
        <a:srgbClr val="FFFFFF"/>
      </a:dk2>
      <a:lt2>
        <a:srgbClr val="62269E"/>
      </a:lt2>
      <a:accent1>
        <a:srgbClr val="EEDC00"/>
      </a:accent1>
      <a:accent2>
        <a:srgbClr val="00A5B5"/>
      </a:accent2>
      <a:accent3>
        <a:srgbClr val="E91449"/>
      </a:accent3>
      <a:accent4>
        <a:srgbClr val="62269E"/>
      </a:accent4>
      <a:accent5>
        <a:srgbClr val="006E96"/>
      </a:accent5>
      <a:accent6>
        <a:srgbClr val="FFA400"/>
      </a:accent6>
      <a:hlink>
        <a:srgbClr val="0C0C0C"/>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HR.potx" id="{7161D034-D8B8-44E5-87F3-54792EBFA942}" vid="{59735356-7A56-42B6-B9C3-C6102AE254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HR_PP_01">
    <a:dk1>
      <a:srgbClr val="000000"/>
    </a:dk1>
    <a:lt1>
      <a:srgbClr val="FFFFFF"/>
    </a:lt1>
    <a:dk2>
      <a:srgbClr val="FFFFFF"/>
    </a:dk2>
    <a:lt2>
      <a:srgbClr val="62269E"/>
    </a:lt2>
    <a:accent1>
      <a:srgbClr val="EEDC00"/>
    </a:accent1>
    <a:accent2>
      <a:srgbClr val="00A5B5"/>
    </a:accent2>
    <a:accent3>
      <a:srgbClr val="E91449"/>
    </a:accent3>
    <a:accent4>
      <a:srgbClr val="62269E"/>
    </a:accent4>
    <a:accent5>
      <a:srgbClr val="006E96"/>
    </a:accent5>
    <a:accent6>
      <a:srgbClr val="FFA400"/>
    </a:accent6>
    <a:hlink>
      <a:srgbClr val="0C0C0C"/>
    </a:hlink>
    <a:folHlink>
      <a:srgbClr val="7F7F7F"/>
    </a:folHlink>
  </a:clrScheme>
</a:themeOverride>
</file>

<file path=ppt/theme/themeOverride2.xml><?xml version="1.0" encoding="utf-8"?>
<a:themeOverride xmlns:a="http://schemas.openxmlformats.org/drawingml/2006/main">
  <a:clrScheme name="UHR_PP_01">
    <a:dk1>
      <a:srgbClr val="000000"/>
    </a:dk1>
    <a:lt1>
      <a:srgbClr val="FFFFFF"/>
    </a:lt1>
    <a:dk2>
      <a:srgbClr val="FFFFFF"/>
    </a:dk2>
    <a:lt2>
      <a:srgbClr val="62269E"/>
    </a:lt2>
    <a:accent1>
      <a:srgbClr val="EEDC00"/>
    </a:accent1>
    <a:accent2>
      <a:srgbClr val="00A5B5"/>
    </a:accent2>
    <a:accent3>
      <a:srgbClr val="E91449"/>
    </a:accent3>
    <a:accent4>
      <a:srgbClr val="62269E"/>
    </a:accent4>
    <a:accent5>
      <a:srgbClr val="006E96"/>
    </a:accent5>
    <a:accent6>
      <a:srgbClr val="FFA400"/>
    </a:accent6>
    <a:hlink>
      <a:srgbClr val="0C0C0C"/>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3522</TotalTime>
  <Words>1297</Words>
  <Application>Microsoft Office PowerPoint</Application>
  <PresentationFormat>Bildspel på skärmen (4:3)</PresentationFormat>
  <Paragraphs>221</Paragraphs>
  <Slides>27</Slides>
  <Notes>18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27</vt:i4>
      </vt:variant>
    </vt:vector>
  </HeadingPairs>
  <TitlesOfParts>
    <vt:vector size="34" baseType="lpstr">
      <vt:lpstr>MS Gothic</vt:lpstr>
      <vt:lpstr>Arial</vt:lpstr>
      <vt:lpstr>Bariol Regular</vt:lpstr>
      <vt:lpstr>Calibri</vt:lpstr>
      <vt:lpstr>Symbol</vt:lpstr>
      <vt:lpstr>Wingdings</vt:lpstr>
      <vt:lpstr>UHR Standardlayouter</vt:lpstr>
      <vt:lpstr>Välkommen på webinarium!</vt:lpstr>
      <vt:lpstr>Utbildningsinformation</vt:lpstr>
      <vt:lpstr>Agenda</vt:lpstr>
      <vt:lpstr>Så gör vi informationen bättre tillsammans</vt:lpstr>
      <vt:lpstr>Utbildningsinformation på antagning.se och universityadmission.se</vt:lpstr>
      <vt:lpstr>HT2016</vt:lpstr>
      <vt:lpstr>Behörighetskrav</vt:lpstr>
      <vt:lpstr>Behörighetskrav</vt:lpstr>
      <vt:lpstr>Behörighetskrav Ibland är det otydligt på antagning.se</vt:lpstr>
      <vt:lpstr>Behörighetskrav  I vissa fall är det otydligt på både antagning.se och utbildningens sida</vt:lpstr>
      <vt:lpstr>Namn på utbildning</vt:lpstr>
      <vt:lpstr>Andra tips för att underlätta för den sökande </vt:lpstr>
      <vt:lpstr>Studieinformation</vt:lpstr>
      <vt:lpstr>Vårt uppdrag om att informera om studier</vt:lpstr>
      <vt:lpstr>PowerPoint-presentation</vt:lpstr>
      <vt:lpstr>Inriktning för kanalerna</vt:lpstr>
      <vt:lpstr>Sessioner med sökningar på Studera.nu</vt:lpstr>
      <vt:lpstr>Kön</vt:lpstr>
      <vt:lpstr>Ålder</vt:lpstr>
      <vt:lpstr>Vilken information söker de efter?</vt:lpstr>
      <vt:lpstr>PowerPoint-presentation</vt:lpstr>
      <vt:lpstr>PowerPoint-presentation</vt:lpstr>
      <vt:lpstr>PowerPoint-presentation</vt:lpstr>
      <vt:lpstr>Studera.nu i framtiden</vt:lpstr>
      <vt:lpstr>Frågor och avslutning</vt:lpstr>
      <vt:lpstr>Andra webinarium? </vt:lpstr>
      <vt:lpstr>Kontakta 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dc:creator>
  <cp:lastModifiedBy>Sophia Hansson Ridman</cp:lastModifiedBy>
  <cp:revision>40</cp:revision>
  <dcterms:created xsi:type="dcterms:W3CDTF">2013-04-15T18:23:11Z</dcterms:created>
  <dcterms:modified xsi:type="dcterms:W3CDTF">2017-05-12T07:06:16Z</dcterms:modified>
</cp:coreProperties>
</file>