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7"/>
  </p:notesMasterIdLst>
  <p:handoutMasterIdLst>
    <p:handoutMasterId r:id="rId38"/>
  </p:handoutMasterIdLst>
  <p:sldIdLst>
    <p:sldId id="306" r:id="rId5"/>
    <p:sldId id="326" r:id="rId6"/>
    <p:sldId id="327" r:id="rId7"/>
    <p:sldId id="329" r:id="rId8"/>
    <p:sldId id="330" r:id="rId9"/>
    <p:sldId id="331" r:id="rId10"/>
    <p:sldId id="332" r:id="rId11"/>
    <p:sldId id="336" r:id="rId12"/>
    <p:sldId id="346" r:id="rId13"/>
    <p:sldId id="334" r:id="rId14"/>
    <p:sldId id="338" r:id="rId15"/>
    <p:sldId id="308" r:id="rId16"/>
    <p:sldId id="309" r:id="rId17"/>
    <p:sldId id="33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24" r:id="rId28"/>
    <p:sldId id="347" r:id="rId29"/>
    <p:sldId id="340" r:id="rId30"/>
    <p:sldId id="320" r:id="rId31"/>
    <p:sldId id="344" r:id="rId32"/>
    <p:sldId id="322" r:id="rId33"/>
    <p:sldId id="345" r:id="rId34"/>
    <p:sldId id="325" r:id="rId35"/>
    <p:sldId id="341" r:id="rId36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per Wadensjö" initials="JW" lastIdx="0" clrIdx="0">
    <p:extLst>
      <p:ext uri="{19B8F6BF-5375-455C-9EA6-DF929625EA0E}">
        <p15:presenceInfo xmlns:p15="http://schemas.microsoft.com/office/powerpoint/2012/main" userId="S-1-5-21-1548775660-2779359914-4131604925-7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60"/>
    <a:srgbClr val="000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0" autoAdjust="0"/>
    <p:restoredTop sz="94891" autoAdjust="0"/>
  </p:normalViewPr>
  <p:slideViewPr>
    <p:cSldViewPr snapToGrid="0" showGuides="1">
      <p:cViewPr varScale="1">
        <p:scale>
          <a:sx n="103" d="100"/>
          <a:sy n="103" d="100"/>
        </p:scale>
        <p:origin x="72" y="-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26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C5019-9EF2-4BC9-9F26-9BFAC1E195F4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FD6F683-C215-4B70-B9F8-4E7E04A7D3EA}">
      <dgm:prSet phldrT="[Text]"/>
      <dgm:spPr>
        <a:noFill/>
      </dgm:spPr>
      <dgm:t>
        <a:bodyPr/>
        <a:lstStyle/>
        <a:p>
          <a:br>
            <a:rPr lang="sv-SE" dirty="0"/>
          </a:br>
          <a:r>
            <a:rPr lang="sv-SE" dirty="0"/>
            <a:t>  Prov </a:t>
          </a:r>
        </a:p>
      </dgm:t>
    </dgm:pt>
    <dgm:pt modelId="{3C3EF971-5451-4F9B-9B5A-AEC04D5608AF}" type="parTrans" cxnId="{11445859-C71C-4332-AA46-1D9585A8ECFD}">
      <dgm:prSet/>
      <dgm:spPr/>
      <dgm:t>
        <a:bodyPr/>
        <a:lstStyle/>
        <a:p>
          <a:endParaRPr lang="sv-SE"/>
        </a:p>
      </dgm:t>
    </dgm:pt>
    <dgm:pt modelId="{C7EC0E91-110A-4254-B92F-87BFBCF76174}" type="sibTrans" cxnId="{11445859-C71C-4332-AA46-1D9585A8ECFD}">
      <dgm:prSet/>
      <dgm:spPr/>
      <dgm:t>
        <a:bodyPr/>
        <a:lstStyle/>
        <a:p>
          <a:endParaRPr lang="sv-SE"/>
        </a:p>
      </dgm:t>
    </dgm:pt>
    <dgm:pt modelId="{6FB29171-1324-491B-BFA0-4F59280408DF}">
      <dgm:prSet phldrT="[Text]"/>
      <dgm:spPr>
        <a:noFill/>
      </dgm:spPr>
      <dgm:t>
        <a:bodyPr/>
        <a:lstStyle/>
        <a:p>
          <a:r>
            <a:rPr lang="sv-SE" dirty="0">
              <a:solidFill>
                <a:schemeClr val="bg2">
                  <a:lumMod val="75000"/>
                </a:schemeClr>
              </a:solidFill>
            </a:rPr>
            <a:t>Annat</a:t>
          </a:r>
        </a:p>
      </dgm:t>
    </dgm:pt>
    <dgm:pt modelId="{019D94AC-1C48-4DC5-A703-26D165F8C100}" type="parTrans" cxnId="{FA25291F-5223-4A11-831C-282DC142F869}">
      <dgm:prSet/>
      <dgm:spPr/>
      <dgm:t>
        <a:bodyPr/>
        <a:lstStyle/>
        <a:p>
          <a:endParaRPr lang="sv-SE"/>
        </a:p>
      </dgm:t>
    </dgm:pt>
    <dgm:pt modelId="{93B8721C-ACAC-4B78-A918-FC341DFB4710}" type="sibTrans" cxnId="{FA25291F-5223-4A11-831C-282DC142F869}">
      <dgm:prSet/>
      <dgm:spPr/>
      <dgm:t>
        <a:bodyPr/>
        <a:lstStyle/>
        <a:p>
          <a:endParaRPr lang="sv-SE"/>
        </a:p>
      </dgm:t>
    </dgm:pt>
    <dgm:pt modelId="{9D3F60A4-513E-4533-838F-7B2E49D15574}">
      <dgm:prSet phldrT="[Text]"/>
      <dgm:spPr>
        <a:noFill/>
      </dgm:spPr>
      <dgm:t>
        <a:bodyPr/>
        <a:lstStyle/>
        <a:p>
          <a:br>
            <a:rPr lang="sv-SE" dirty="0"/>
          </a:br>
          <a:r>
            <a:rPr lang="sv-SE" dirty="0"/>
            <a:t>Betyg </a:t>
          </a:r>
        </a:p>
      </dgm:t>
    </dgm:pt>
    <dgm:pt modelId="{D1945503-EB07-4A81-8154-BE6F19BB8CB1}" type="parTrans" cxnId="{8960F059-CEB4-47C5-8ECC-F29A56576F1C}">
      <dgm:prSet/>
      <dgm:spPr/>
      <dgm:t>
        <a:bodyPr/>
        <a:lstStyle/>
        <a:p>
          <a:endParaRPr lang="sv-SE"/>
        </a:p>
      </dgm:t>
    </dgm:pt>
    <dgm:pt modelId="{0A3466E0-2CAF-4A59-B5A3-8D5328BE97DA}" type="sibTrans" cxnId="{8960F059-CEB4-47C5-8ECC-F29A56576F1C}">
      <dgm:prSet/>
      <dgm:spPr/>
      <dgm:t>
        <a:bodyPr/>
        <a:lstStyle/>
        <a:p>
          <a:endParaRPr lang="sv-SE"/>
        </a:p>
      </dgm:t>
    </dgm:pt>
    <dgm:pt modelId="{B83117B7-DE80-4FB6-9FB3-CADF9E0B0CBD}" type="pres">
      <dgm:prSet presAssocID="{282C5019-9EF2-4BC9-9F26-9BFAC1E195F4}" presName="compositeShape" presStyleCnt="0">
        <dgm:presLayoutVars>
          <dgm:chMax val="7"/>
          <dgm:dir/>
          <dgm:resizeHandles val="exact"/>
        </dgm:presLayoutVars>
      </dgm:prSet>
      <dgm:spPr/>
    </dgm:pt>
    <dgm:pt modelId="{8CF7F892-3266-47D5-B9D5-1DAA485870E1}" type="pres">
      <dgm:prSet presAssocID="{282C5019-9EF2-4BC9-9F26-9BFAC1E195F4}" presName="wedge1" presStyleLbl="node1" presStyleIdx="0" presStyleCnt="3" custLinFactNeighborX="73858" custLinFactNeighborY="13196"/>
      <dgm:spPr/>
    </dgm:pt>
    <dgm:pt modelId="{2526C92A-F7E2-4E0E-863F-D3A04A7FF4EF}" type="pres">
      <dgm:prSet presAssocID="{282C5019-9EF2-4BC9-9F26-9BFAC1E195F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7F37428-7EDB-4471-81EB-8375AAA0F6A4}" type="pres">
      <dgm:prSet presAssocID="{282C5019-9EF2-4BC9-9F26-9BFAC1E195F4}" presName="wedge2" presStyleLbl="node1" presStyleIdx="1" presStyleCnt="3" custLinFactNeighborX="76417" custLinFactNeighborY="18072"/>
      <dgm:spPr/>
    </dgm:pt>
    <dgm:pt modelId="{46AA0E60-0AD9-4B9B-B8DB-0EC0C854F2A8}" type="pres">
      <dgm:prSet presAssocID="{282C5019-9EF2-4BC9-9F26-9BFAC1E195F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9AFFFB3-1AB0-49D3-BEF4-F9A4E515383B}" type="pres">
      <dgm:prSet presAssocID="{282C5019-9EF2-4BC9-9F26-9BFAC1E195F4}" presName="wedge3" presStyleLbl="node1" presStyleIdx="2" presStyleCnt="3" custLinFactNeighborX="75827" custLinFactNeighborY="10438"/>
      <dgm:spPr/>
    </dgm:pt>
    <dgm:pt modelId="{C4F86C4D-6354-4649-AF1F-D3A7898BFB32}" type="pres">
      <dgm:prSet presAssocID="{282C5019-9EF2-4BC9-9F26-9BFAC1E195F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A25291F-5223-4A11-831C-282DC142F869}" srcId="{282C5019-9EF2-4BC9-9F26-9BFAC1E195F4}" destId="{6FB29171-1324-491B-BFA0-4F59280408DF}" srcOrd="1" destOrd="0" parTransId="{019D94AC-1C48-4DC5-A703-26D165F8C100}" sibTransId="{93B8721C-ACAC-4B78-A918-FC341DFB4710}"/>
    <dgm:cxn modelId="{44CDFF28-A3DD-44D6-88CA-914E2E479EE4}" type="presOf" srcId="{DFD6F683-C215-4B70-B9F8-4E7E04A7D3EA}" destId="{2526C92A-F7E2-4E0E-863F-D3A04A7FF4EF}" srcOrd="1" destOrd="0" presId="urn:microsoft.com/office/officeart/2005/8/layout/chart3"/>
    <dgm:cxn modelId="{843A353D-EB17-4E6C-9953-CA19C415129A}" type="presOf" srcId="{6FB29171-1324-491B-BFA0-4F59280408DF}" destId="{A7F37428-7EDB-4471-81EB-8375AAA0F6A4}" srcOrd="0" destOrd="0" presId="urn:microsoft.com/office/officeart/2005/8/layout/chart3"/>
    <dgm:cxn modelId="{85DCEA41-21FD-4479-A78C-0333F2E21994}" type="presOf" srcId="{6FB29171-1324-491B-BFA0-4F59280408DF}" destId="{46AA0E60-0AD9-4B9B-B8DB-0EC0C854F2A8}" srcOrd="1" destOrd="0" presId="urn:microsoft.com/office/officeart/2005/8/layout/chart3"/>
    <dgm:cxn modelId="{11445859-C71C-4332-AA46-1D9585A8ECFD}" srcId="{282C5019-9EF2-4BC9-9F26-9BFAC1E195F4}" destId="{DFD6F683-C215-4B70-B9F8-4E7E04A7D3EA}" srcOrd="0" destOrd="0" parTransId="{3C3EF971-5451-4F9B-9B5A-AEC04D5608AF}" sibTransId="{C7EC0E91-110A-4254-B92F-87BFBCF76174}"/>
    <dgm:cxn modelId="{8960F059-CEB4-47C5-8ECC-F29A56576F1C}" srcId="{282C5019-9EF2-4BC9-9F26-9BFAC1E195F4}" destId="{9D3F60A4-513E-4533-838F-7B2E49D15574}" srcOrd="2" destOrd="0" parTransId="{D1945503-EB07-4A81-8154-BE6F19BB8CB1}" sibTransId="{0A3466E0-2CAF-4A59-B5A3-8D5328BE97DA}"/>
    <dgm:cxn modelId="{1DDA9E92-B37B-4E85-B516-D6C43AB27B10}" type="presOf" srcId="{DFD6F683-C215-4B70-B9F8-4E7E04A7D3EA}" destId="{8CF7F892-3266-47D5-B9D5-1DAA485870E1}" srcOrd="0" destOrd="0" presId="urn:microsoft.com/office/officeart/2005/8/layout/chart3"/>
    <dgm:cxn modelId="{B74A4397-4007-40FF-A107-0AA7D1E461F0}" type="presOf" srcId="{282C5019-9EF2-4BC9-9F26-9BFAC1E195F4}" destId="{B83117B7-DE80-4FB6-9FB3-CADF9E0B0CBD}" srcOrd="0" destOrd="0" presId="urn:microsoft.com/office/officeart/2005/8/layout/chart3"/>
    <dgm:cxn modelId="{1FD98D9B-08D1-4DAE-824B-CB2BEA5EF8FD}" type="presOf" srcId="{9D3F60A4-513E-4533-838F-7B2E49D15574}" destId="{C9AFFFB3-1AB0-49D3-BEF4-F9A4E515383B}" srcOrd="0" destOrd="0" presId="urn:microsoft.com/office/officeart/2005/8/layout/chart3"/>
    <dgm:cxn modelId="{9071639F-74D6-4B1A-B65D-2208DE01CDCB}" type="presOf" srcId="{9D3F60A4-513E-4533-838F-7B2E49D15574}" destId="{C4F86C4D-6354-4649-AF1F-D3A7898BFB32}" srcOrd="1" destOrd="0" presId="urn:microsoft.com/office/officeart/2005/8/layout/chart3"/>
    <dgm:cxn modelId="{D24613B9-33B7-415C-B443-04BBEEF48D01}" type="presParOf" srcId="{B83117B7-DE80-4FB6-9FB3-CADF9E0B0CBD}" destId="{8CF7F892-3266-47D5-B9D5-1DAA485870E1}" srcOrd="0" destOrd="0" presId="urn:microsoft.com/office/officeart/2005/8/layout/chart3"/>
    <dgm:cxn modelId="{8F2D8BD9-AE72-4F96-A36C-D0B47F9BEEF5}" type="presParOf" srcId="{B83117B7-DE80-4FB6-9FB3-CADF9E0B0CBD}" destId="{2526C92A-F7E2-4E0E-863F-D3A04A7FF4EF}" srcOrd="1" destOrd="0" presId="urn:microsoft.com/office/officeart/2005/8/layout/chart3"/>
    <dgm:cxn modelId="{92611693-F2B3-4D5E-AAF2-E4406CA58916}" type="presParOf" srcId="{B83117B7-DE80-4FB6-9FB3-CADF9E0B0CBD}" destId="{A7F37428-7EDB-4471-81EB-8375AAA0F6A4}" srcOrd="2" destOrd="0" presId="urn:microsoft.com/office/officeart/2005/8/layout/chart3"/>
    <dgm:cxn modelId="{881D03CD-0A53-4F90-86A8-BC0DD10222A5}" type="presParOf" srcId="{B83117B7-DE80-4FB6-9FB3-CADF9E0B0CBD}" destId="{46AA0E60-0AD9-4B9B-B8DB-0EC0C854F2A8}" srcOrd="3" destOrd="0" presId="urn:microsoft.com/office/officeart/2005/8/layout/chart3"/>
    <dgm:cxn modelId="{87B7498F-CDD6-471A-9252-92A2F9F51141}" type="presParOf" srcId="{B83117B7-DE80-4FB6-9FB3-CADF9E0B0CBD}" destId="{C9AFFFB3-1AB0-49D3-BEF4-F9A4E515383B}" srcOrd="4" destOrd="0" presId="urn:microsoft.com/office/officeart/2005/8/layout/chart3"/>
    <dgm:cxn modelId="{F962D15F-F898-4BED-B1FF-682E3109159F}" type="presParOf" srcId="{B83117B7-DE80-4FB6-9FB3-CADF9E0B0CBD}" destId="{C4F86C4D-6354-4649-AF1F-D3A7898BFB3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D9FFA-8B77-4E26-B597-DDDA67E7B04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2B3C544C-D19B-4188-802E-724E7C1C076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v-SE" dirty="0"/>
            <a:t>HP</a:t>
          </a:r>
        </a:p>
      </dgm:t>
    </dgm:pt>
    <dgm:pt modelId="{E891E856-1BCC-4B8F-9DE9-2BAEAA045FF1}" type="parTrans" cxnId="{C2A6A167-9728-45A5-A364-419D22F8F7F2}">
      <dgm:prSet/>
      <dgm:spPr/>
      <dgm:t>
        <a:bodyPr/>
        <a:lstStyle/>
        <a:p>
          <a:endParaRPr lang="sv-SE"/>
        </a:p>
      </dgm:t>
    </dgm:pt>
    <dgm:pt modelId="{E4F72374-CEFC-4125-9C08-1E2254A53F69}" type="sibTrans" cxnId="{C2A6A167-9728-45A5-A364-419D22F8F7F2}">
      <dgm:prSet/>
      <dgm:spPr/>
      <dgm:t>
        <a:bodyPr/>
        <a:lstStyle/>
        <a:p>
          <a:endParaRPr lang="sv-SE"/>
        </a:p>
      </dgm:t>
    </dgm:pt>
    <dgm:pt modelId="{359952D2-C726-46AF-A2F8-B5CB4E37B3D0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sv-SE" dirty="0"/>
            <a:t>Annat </a:t>
          </a:r>
        </a:p>
      </dgm:t>
    </dgm:pt>
    <dgm:pt modelId="{22CBF402-4ABF-4C29-A29E-3783DCEDB5D0}" type="parTrans" cxnId="{B7C7D321-F162-4949-A164-8ACA94CF89E5}">
      <dgm:prSet/>
      <dgm:spPr/>
      <dgm:t>
        <a:bodyPr/>
        <a:lstStyle/>
        <a:p>
          <a:endParaRPr lang="sv-SE"/>
        </a:p>
      </dgm:t>
    </dgm:pt>
    <dgm:pt modelId="{5D813208-57AA-40C9-BD7A-4C2C171D2E91}" type="sibTrans" cxnId="{B7C7D321-F162-4949-A164-8ACA94CF89E5}">
      <dgm:prSet/>
      <dgm:spPr/>
      <dgm:t>
        <a:bodyPr/>
        <a:lstStyle/>
        <a:p>
          <a:endParaRPr lang="sv-SE"/>
        </a:p>
      </dgm:t>
    </dgm:pt>
    <dgm:pt modelId="{3BCF6B8F-7F8F-4587-A5F2-F0CF06C3A517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sv-SE" dirty="0"/>
            <a:t>BI, BII, BF</a:t>
          </a:r>
        </a:p>
      </dgm:t>
    </dgm:pt>
    <dgm:pt modelId="{977D387E-F505-4E90-98F4-6998D5D73E9F}" type="parTrans" cxnId="{277D94A4-4A0E-4D4B-9723-D056F911D434}">
      <dgm:prSet/>
      <dgm:spPr/>
      <dgm:t>
        <a:bodyPr/>
        <a:lstStyle/>
        <a:p>
          <a:endParaRPr lang="sv-SE"/>
        </a:p>
      </dgm:t>
    </dgm:pt>
    <dgm:pt modelId="{E0679C8B-5127-4AFC-91DF-7EFFEB26A6C7}" type="sibTrans" cxnId="{277D94A4-4A0E-4D4B-9723-D056F911D434}">
      <dgm:prSet/>
      <dgm:spPr/>
      <dgm:t>
        <a:bodyPr/>
        <a:lstStyle/>
        <a:p>
          <a:endParaRPr lang="sv-SE"/>
        </a:p>
      </dgm:t>
    </dgm:pt>
    <dgm:pt modelId="{3488FE6A-765D-4545-84A3-FDEDFC0B30FC}" type="pres">
      <dgm:prSet presAssocID="{78AD9FFA-8B77-4E26-B597-DDDA67E7B042}" presName="compositeShape" presStyleCnt="0">
        <dgm:presLayoutVars>
          <dgm:chMax val="7"/>
          <dgm:dir/>
          <dgm:resizeHandles val="exact"/>
        </dgm:presLayoutVars>
      </dgm:prSet>
      <dgm:spPr/>
    </dgm:pt>
    <dgm:pt modelId="{F9824335-040B-4C32-9130-E7A2E5096689}" type="pres">
      <dgm:prSet presAssocID="{78AD9FFA-8B77-4E26-B597-DDDA67E7B042}" presName="wedge1" presStyleLbl="node1" presStyleIdx="0" presStyleCnt="3" custLinFactNeighborX="70116" custLinFactNeighborY="-4136"/>
      <dgm:spPr/>
    </dgm:pt>
    <dgm:pt modelId="{8FEA652C-BEAF-4DB5-9470-E47E6306BDB9}" type="pres">
      <dgm:prSet presAssocID="{78AD9FFA-8B77-4E26-B597-DDDA67E7B0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E149FC-68AD-4E55-8840-B72E61C057D7}" type="pres">
      <dgm:prSet presAssocID="{78AD9FFA-8B77-4E26-B597-DDDA67E7B042}" presName="wedge2" presStyleLbl="node1" presStyleIdx="1" presStyleCnt="3" custLinFactNeighborX="73661" custLinFactNeighborY="-2955"/>
      <dgm:spPr/>
    </dgm:pt>
    <dgm:pt modelId="{6897E40E-9FDE-44CD-A962-3BF9AFD913D8}" type="pres">
      <dgm:prSet presAssocID="{78AD9FFA-8B77-4E26-B597-DDDA67E7B0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A7EA249-98FB-4CA3-97F6-8DF944D0EA8D}" type="pres">
      <dgm:prSet presAssocID="{78AD9FFA-8B77-4E26-B597-DDDA67E7B042}" presName="wedge3" presStyleLbl="node1" presStyleIdx="2" presStyleCnt="3" custLinFactNeighborX="72282" custLinFactNeighborY="-6893"/>
      <dgm:spPr/>
    </dgm:pt>
    <dgm:pt modelId="{833F9638-790B-45AD-8ABB-C23FC93373CB}" type="pres">
      <dgm:prSet presAssocID="{78AD9FFA-8B77-4E26-B597-DDDA67E7B0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7C7D321-F162-4949-A164-8ACA94CF89E5}" srcId="{78AD9FFA-8B77-4E26-B597-DDDA67E7B042}" destId="{359952D2-C726-46AF-A2F8-B5CB4E37B3D0}" srcOrd="1" destOrd="0" parTransId="{22CBF402-4ABF-4C29-A29E-3783DCEDB5D0}" sibTransId="{5D813208-57AA-40C9-BD7A-4C2C171D2E91}"/>
    <dgm:cxn modelId="{66CE5723-488B-4997-B8B1-76FB48157A71}" type="presOf" srcId="{2B3C544C-D19B-4188-802E-724E7C1C0767}" destId="{F9824335-040B-4C32-9130-E7A2E5096689}" srcOrd="0" destOrd="0" presId="urn:microsoft.com/office/officeart/2005/8/layout/chart3"/>
    <dgm:cxn modelId="{C8AB5C5D-0B01-4F5D-951D-65EB3A952530}" type="presOf" srcId="{359952D2-C726-46AF-A2F8-B5CB4E37B3D0}" destId="{7AE149FC-68AD-4E55-8840-B72E61C057D7}" srcOrd="0" destOrd="0" presId="urn:microsoft.com/office/officeart/2005/8/layout/chart3"/>
    <dgm:cxn modelId="{C2A6A167-9728-45A5-A364-419D22F8F7F2}" srcId="{78AD9FFA-8B77-4E26-B597-DDDA67E7B042}" destId="{2B3C544C-D19B-4188-802E-724E7C1C0767}" srcOrd="0" destOrd="0" parTransId="{E891E856-1BCC-4B8F-9DE9-2BAEAA045FF1}" sibTransId="{E4F72374-CEFC-4125-9C08-1E2254A53F69}"/>
    <dgm:cxn modelId="{DCC2A04C-5E8C-418D-929A-681A285CE51B}" type="presOf" srcId="{2B3C544C-D19B-4188-802E-724E7C1C0767}" destId="{8FEA652C-BEAF-4DB5-9470-E47E6306BDB9}" srcOrd="1" destOrd="0" presId="urn:microsoft.com/office/officeart/2005/8/layout/chart3"/>
    <dgm:cxn modelId="{820C0E6F-A5AB-4366-9180-8EAC9BA36C9D}" type="presOf" srcId="{3BCF6B8F-7F8F-4587-A5F2-F0CF06C3A517}" destId="{3A7EA249-98FB-4CA3-97F6-8DF944D0EA8D}" srcOrd="0" destOrd="0" presId="urn:microsoft.com/office/officeart/2005/8/layout/chart3"/>
    <dgm:cxn modelId="{4C80FA71-A794-49C1-ABAE-2229633C1700}" type="presOf" srcId="{78AD9FFA-8B77-4E26-B597-DDDA67E7B042}" destId="{3488FE6A-765D-4545-84A3-FDEDFC0B30FC}" srcOrd="0" destOrd="0" presId="urn:microsoft.com/office/officeart/2005/8/layout/chart3"/>
    <dgm:cxn modelId="{A9A09391-8430-43EE-B681-D574673F427F}" type="presOf" srcId="{359952D2-C726-46AF-A2F8-B5CB4E37B3D0}" destId="{6897E40E-9FDE-44CD-A962-3BF9AFD913D8}" srcOrd="1" destOrd="0" presId="urn:microsoft.com/office/officeart/2005/8/layout/chart3"/>
    <dgm:cxn modelId="{277D94A4-4A0E-4D4B-9723-D056F911D434}" srcId="{78AD9FFA-8B77-4E26-B597-DDDA67E7B042}" destId="{3BCF6B8F-7F8F-4587-A5F2-F0CF06C3A517}" srcOrd="2" destOrd="0" parTransId="{977D387E-F505-4E90-98F4-6998D5D73E9F}" sibTransId="{E0679C8B-5127-4AFC-91DF-7EFFEB26A6C7}"/>
    <dgm:cxn modelId="{9B1ABCBB-9267-46F9-8905-26E8556B7355}" type="presOf" srcId="{3BCF6B8F-7F8F-4587-A5F2-F0CF06C3A517}" destId="{833F9638-790B-45AD-8ABB-C23FC93373CB}" srcOrd="1" destOrd="0" presId="urn:microsoft.com/office/officeart/2005/8/layout/chart3"/>
    <dgm:cxn modelId="{6CFDECB2-7094-430F-BCB4-73DD536B85B8}" type="presParOf" srcId="{3488FE6A-765D-4545-84A3-FDEDFC0B30FC}" destId="{F9824335-040B-4C32-9130-E7A2E5096689}" srcOrd="0" destOrd="0" presId="urn:microsoft.com/office/officeart/2005/8/layout/chart3"/>
    <dgm:cxn modelId="{A99C288C-5642-447E-A5E0-CC5FD2A50543}" type="presParOf" srcId="{3488FE6A-765D-4545-84A3-FDEDFC0B30FC}" destId="{8FEA652C-BEAF-4DB5-9470-E47E6306BDB9}" srcOrd="1" destOrd="0" presId="urn:microsoft.com/office/officeart/2005/8/layout/chart3"/>
    <dgm:cxn modelId="{BEFB1B6E-2CAE-416F-9D3F-807D458E5B4D}" type="presParOf" srcId="{3488FE6A-765D-4545-84A3-FDEDFC0B30FC}" destId="{7AE149FC-68AD-4E55-8840-B72E61C057D7}" srcOrd="2" destOrd="0" presId="urn:microsoft.com/office/officeart/2005/8/layout/chart3"/>
    <dgm:cxn modelId="{E94A8E6F-5A20-440F-805C-0776A6CCC074}" type="presParOf" srcId="{3488FE6A-765D-4545-84A3-FDEDFC0B30FC}" destId="{6897E40E-9FDE-44CD-A962-3BF9AFD913D8}" srcOrd="3" destOrd="0" presId="urn:microsoft.com/office/officeart/2005/8/layout/chart3"/>
    <dgm:cxn modelId="{6CCC3DC6-90C2-4844-97F8-BEB33E73CB79}" type="presParOf" srcId="{3488FE6A-765D-4545-84A3-FDEDFC0B30FC}" destId="{3A7EA249-98FB-4CA3-97F6-8DF944D0EA8D}" srcOrd="4" destOrd="0" presId="urn:microsoft.com/office/officeart/2005/8/layout/chart3"/>
    <dgm:cxn modelId="{EF60EBCB-2737-439C-8F9F-0C7CCB7D8B71}" type="presParOf" srcId="{3488FE6A-765D-4545-84A3-FDEDFC0B30FC}" destId="{833F9638-790B-45AD-8ABB-C23FC93373C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7F892-3266-47D5-B9D5-1DAA485870E1}">
      <dsp:nvSpPr>
        <dsp:cNvPr id="0" name=""/>
        <dsp:cNvSpPr/>
      </dsp:nvSpPr>
      <dsp:spPr>
        <a:xfrm>
          <a:off x="5267254" y="966399"/>
          <a:ext cx="4551680" cy="4551680"/>
        </a:xfrm>
        <a:prstGeom prst="pie">
          <a:avLst>
            <a:gd name="adj1" fmla="val 16200000"/>
            <a:gd name="adj2" fmla="val 18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v-SE" sz="4800" kern="1200" dirty="0"/>
          </a:br>
          <a:r>
            <a:rPr lang="sv-SE" sz="4800" kern="1200" dirty="0"/>
            <a:t>  Prov </a:t>
          </a:r>
        </a:p>
      </dsp:txBody>
      <dsp:txXfrm>
        <a:off x="7741959" y="1806293"/>
        <a:ext cx="1544320" cy="1517226"/>
      </dsp:txXfrm>
    </dsp:sp>
    <dsp:sp modelId="{A7F37428-7EDB-4471-81EB-8375AAA0F6A4}">
      <dsp:nvSpPr>
        <dsp:cNvPr id="0" name=""/>
        <dsp:cNvSpPr/>
      </dsp:nvSpPr>
      <dsp:spPr>
        <a:xfrm>
          <a:off x="5149103" y="1323806"/>
          <a:ext cx="4551680" cy="4551680"/>
        </a:xfrm>
        <a:prstGeom prst="pie">
          <a:avLst>
            <a:gd name="adj1" fmla="val 1800000"/>
            <a:gd name="adj2" fmla="val 90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kern="1200" dirty="0">
              <a:solidFill>
                <a:schemeClr val="bg2">
                  <a:lumMod val="75000"/>
                </a:schemeClr>
              </a:solidFill>
            </a:rPr>
            <a:t>Annat</a:t>
          </a:r>
        </a:p>
      </dsp:txBody>
      <dsp:txXfrm>
        <a:off x="6395396" y="4195699"/>
        <a:ext cx="2059093" cy="1408853"/>
      </dsp:txXfrm>
    </dsp:sp>
    <dsp:sp modelId="{C9AFFFB3-1AB0-49D3-BEF4-F9A4E515383B}">
      <dsp:nvSpPr>
        <dsp:cNvPr id="0" name=""/>
        <dsp:cNvSpPr/>
      </dsp:nvSpPr>
      <dsp:spPr>
        <a:xfrm>
          <a:off x="5122248" y="976331"/>
          <a:ext cx="4551680" cy="4551680"/>
        </a:xfrm>
        <a:prstGeom prst="pie">
          <a:avLst>
            <a:gd name="adj1" fmla="val 9000000"/>
            <a:gd name="adj2" fmla="val 162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v-SE" sz="4800" kern="1200" dirty="0"/>
          </a:br>
          <a:r>
            <a:rPr lang="sv-SE" sz="4800" kern="1200" dirty="0"/>
            <a:t>Betyg </a:t>
          </a:r>
        </a:p>
      </dsp:txBody>
      <dsp:txXfrm>
        <a:off x="5609928" y="1870411"/>
        <a:ext cx="1544320" cy="1517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4335-040B-4C32-9130-E7A2E5096689}">
      <dsp:nvSpPr>
        <dsp:cNvPr id="0" name=""/>
        <dsp:cNvSpPr/>
      </dsp:nvSpPr>
      <dsp:spPr>
        <a:xfrm>
          <a:off x="5096930" y="177502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HP</a:t>
          </a:r>
        </a:p>
      </dsp:txBody>
      <dsp:txXfrm>
        <a:off x="7571635" y="1017395"/>
        <a:ext cx="1544320" cy="1517226"/>
      </dsp:txXfrm>
    </dsp:sp>
    <dsp:sp modelId="{7AE149FC-68AD-4E55-8840-B72E61C057D7}">
      <dsp:nvSpPr>
        <dsp:cNvPr id="0" name=""/>
        <dsp:cNvSpPr/>
      </dsp:nvSpPr>
      <dsp:spPr>
        <a:xfrm>
          <a:off x="5023658" y="366724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Annat </a:t>
          </a:r>
        </a:p>
      </dsp:txBody>
      <dsp:txXfrm>
        <a:off x="6269952" y="3238618"/>
        <a:ext cx="2059093" cy="1408853"/>
      </dsp:txXfrm>
    </dsp:sp>
    <dsp:sp modelId="{3A7EA249-98FB-4CA3-97F6-8DF944D0EA8D}">
      <dsp:nvSpPr>
        <dsp:cNvPr id="0" name=""/>
        <dsp:cNvSpPr/>
      </dsp:nvSpPr>
      <dsp:spPr>
        <a:xfrm>
          <a:off x="4960891" y="187479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BI, BII, BF</a:t>
          </a:r>
        </a:p>
      </dsp:txBody>
      <dsp:txXfrm>
        <a:off x="5448571" y="1081559"/>
        <a:ext cx="1544320" cy="1517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835C-C5F6-4000-83B4-3F108EBFAB77}" type="datetimeFigureOut">
              <a:rPr lang="sv-SE" smtClean="0"/>
              <a:t>2025-12-17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586B0-528C-4B5A-9DE8-F23DBA2B4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42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15D9C-2EF9-4418-805E-55746B3D30F0}" type="datetimeFigureOut">
              <a:rPr lang="sv-SE" smtClean="0"/>
              <a:t>2025-12-17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AB0C-0305-4F5A-B5F3-AA8079ED15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88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EFTER</a:t>
            </a:r>
            <a:r>
              <a:rPr lang="en-US" baseline="0" dirty="0"/>
              <a:t> </a:t>
            </a:r>
            <a:r>
              <a:rPr lang="en-US" baseline="0" dirty="0" err="1"/>
              <a:t>gymnasiet</a:t>
            </a:r>
            <a:r>
              <a:rPr lang="en-US" baseline="0" dirty="0"/>
              <a:t> </a:t>
            </a:r>
            <a:r>
              <a:rPr lang="en-US" baseline="0" dirty="0" err="1"/>
              <a:t>finns</a:t>
            </a:r>
            <a:r>
              <a:rPr lang="en-US" baseline="0" dirty="0"/>
              <a:t> </a:t>
            </a:r>
            <a:r>
              <a:rPr lang="en-US" baseline="0" dirty="0" err="1"/>
              <a:t>många</a:t>
            </a:r>
            <a:r>
              <a:rPr lang="en-US" baseline="0" dirty="0"/>
              <a:t> </a:t>
            </a:r>
            <a:r>
              <a:rPr lang="en-US" baseline="0" dirty="0" err="1"/>
              <a:t>vägar</a:t>
            </a:r>
            <a:r>
              <a:rPr lang="en-US" baseline="0" dirty="0"/>
              <a:t> </a:t>
            </a:r>
            <a:r>
              <a:rPr lang="en-US" baseline="0" dirty="0" err="1"/>
              <a:t>vidare</a:t>
            </a:r>
            <a:r>
              <a:rPr lang="en-US" baseline="0" dirty="0"/>
              <a:t>. </a:t>
            </a:r>
            <a:r>
              <a:rPr lang="en-US" baseline="0" dirty="0" err="1"/>
              <a:t>Yrkeshögskolan</a:t>
            </a:r>
            <a:r>
              <a:rPr lang="en-US" baseline="0" dirty="0"/>
              <a:t> </a:t>
            </a:r>
            <a:r>
              <a:rPr lang="en-US" baseline="0" dirty="0" err="1"/>
              <a:t>ger</a:t>
            </a:r>
            <a:r>
              <a:rPr lang="en-US" baseline="0" dirty="0"/>
              <a:t> bade </a:t>
            </a:r>
            <a:r>
              <a:rPr lang="en-US" baseline="0" dirty="0" err="1"/>
              <a:t>ett</a:t>
            </a:r>
            <a:r>
              <a:rPr lang="en-US" baseline="0" dirty="0"/>
              <a:t>- </a:t>
            </a:r>
            <a:r>
              <a:rPr lang="en-US" baseline="0" dirty="0" err="1"/>
              <a:t>och</a:t>
            </a:r>
            <a:r>
              <a:rPr lang="en-US" baseline="0" dirty="0"/>
              <a:t> </a:t>
            </a:r>
            <a:r>
              <a:rPr lang="en-US" baseline="0" dirty="0" err="1"/>
              <a:t>tvååriga</a:t>
            </a:r>
            <a:r>
              <a:rPr lang="en-US" baseline="0" dirty="0"/>
              <a:t> </a:t>
            </a:r>
            <a:r>
              <a:rPr lang="en-US" baseline="0" dirty="0" err="1"/>
              <a:t>utbildningar</a:t>
            </a:r>
            <a:r>
              <a:rPr lang="en-US" baseline="0" dirty="0"/>
              <a:t> </a:t>
            </a:r>
            <a:r>
              <a:rPr lang="en-US" baseline="0" dirty="0" err="1"/>
              <a:t>och</a:t>
            </a:r>
            <a:r>
              <a:rPr lang="en-US" baseline="0" dirty="0"/>
              <a:t> </a:t>
            </a:r>
            <a:r>
              <a:rPr lang="en-US" baseline="0" dirty="0" err="1"/>
              <a:t>även</a:t>
            </a:r>
            <a:r>
              <a:rPr lang="en-US" baseline="0" dirty="0"/>
              <a:t> </a:t>
            </a:r>
            <a:r>
              <a:rPr lang="en-US" baseline="0" dirty="0" err="1"/>
              <a:t>kortare</a:t>
            </a:r>
            <a:r>
              <a:rPr lang="en-US" baseline="0" dirty="0"/>
              <a:t> </a:t>
            </a:r>
            <a:r>
              <a:rPr lang="en-US" baseline="0" dirty="0" err="1"/>
              <a:t>utbildningar</a:t>
            </a:r>
            <a:r>
              <a:rPr lang="en-US" baseline="0" dirty="0"/>
              <a:t>. </a:t>
            </a:r>
            <a:r>
              <a:rPr lang="en-US" baseline="0" dirty="0" err="1"/>
              <a:t>Här</a:t>
            </a:r>
            <a:r>
              <a:rPr lang="en-US" baseline="0" dirty="0"/>
              <a:t> </a:t>
            </a:r>
            <a:r>
              <a:rPr lang="en-US" baseline="0" dirty="0" err="1"/>
              <a:t>presenterar</a:t>
            </a:r>
            <a:r>
              <a:rPr lang="en-US" baseline="0" dirty="0"/>
              <a:t> vi </a:t>
            </a:r>
            <a:r>
              <a:rPr lang="en-US" baseline="0" dirty="0" err="1"/>
              <a:t>högskolans</a:t>
            </a:r>
            <a:r>
              <a:rPr lang="en-US" baseline="0" dirty="0"/>
              <a:t> </a:t>
            </a:r>
            <a:r>
              <a:rPr lang="en-US" baseline="0" dirty="0" err="1"/>
              <a:t>olika</a:t>
            </a:r>
            <a:r>
              <a:rPr lang="en-US" baseline="0" dirty="0"/>
              <a:t> </a:t>
            </a:r>
            <a:r>
              <a:rPr lang="en-US" baseline="0" dirty="0" err="1"/>
              <a:t>nivåer</a:t>
            </a:r>
            <a:r>
              <a:rPr lang="en-US" baseline="0" dirty="0"/>
              <a:t>: </a:t>
            </a:r>
          </a:p>
          <a:p>
            <a:pPr marL="0" indent="0">
              <a:buNone/>
            </a:pP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sz="1200" dirty="0" err="1"/>
              <a:t>finns</a:t>
            </a:r>
            <a:r>
              <a:rPr lang="en-US" sz="1200" dirty="0"/>
              <a:t> </a:t>
            </a:r>
            <a:r>
              <a:rPr lang="en-US" sz="1200" dirty="0" err="1"/>
              <a:t>totalt</a:t>
            </a:r>
            <a:r>
              <a:rPr lang="en-US" sz="1200" dirty="0"/>
              <a:t> </a:t>
            </a:r>
            <a:r>
              <a:rPr lang="en-US" sz="1200" dirty="0" err="1"/>
              <a:t>tio</a:t>
            </a:r>
            <a:r>
              <a:rPr lang="en-US" sz="1200" dirty="0"/>
              <a:t> </a:t>
            </a:r>
            <a:r>
              <a:rPr lang="en-US" sz="1200" dirty="0" err="1"/>
              <a:t>examina</a:t>
            </a:r>
            <a:r>
              <a:rPr lang="en-US" sz="1200" dirty="0"/>
              <a:t> </a:t>
            </a:r>
            <a:r>
              <a:rPr lang="en-US" sz="1200" dirty="0" err="1"/>
              <a:t>utöver</a:t>
            </a:r>
            <a:r>
              <a:rPr lang="en-US" sz="1200" dirty="0"/>
              <a:t> </a:t>
            </a:r>
            <a:r>
              <a:rPr lang="en-US" sz="1200" dirty="0" err="1"/>
              <a:t>alla</a:t>
            </a:r>
            <a:r>
              <a:rPr lang="en-US" sz="1200" dirty="0"/>
              <a:t> </a:t>
            </a:r>
            <a:r>
              <a:rPr lang="en-US" sz="1200" dirty="0" err="1"/>
              <a:t>yrkesexamina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grund</a:t>
            </a:r>
            <a:r>
              <a:rPr lang="en-US" sz="1200" dirty="0"/>
              <a:t>-, </a:t>
            </a:r>
            <a:r>
              <a:rPr lang="en-US" sz="1200" dirty="0" err="1"/>
              <a:t>avancerad</a:t>
            </a:r>
            <a:r>
              <a:rPr lang="en-US" sz="1200" dirty="0"/>
              <a:t>- </a:t>
            </a:r>
            <a:r>
              <a:rPr lang="en-US" sz="1200" dirty="0" err="1"/>
              <a:t>och</a:t>
            </a:r>
            <a:r>
              <a:rPr lang="en-US" sz="1200" dirty="0"/>
              <a:t> </a:t>
            </a:r>
            <a:r>
              <a:rPr lang="en-US" sz="1200" dirty="0" err="1"/>
              <a:t>forskarnivå</a:t>
            </a:r>
            <a:r>
              <a:rPr lang="en-US" sz="1200" dirty="0"/>
              <a:t>. </a:t>
            </a:r>
            <a:r>
              <a:rPr lang="en-US" sz="1200" dirty="0" err="1"/>
              <a:t>Så</a:t>
            </a:r>
            <a:r>
              <a:rPr lang="en-US" sz="1200" dirty="0"/>
              <a:t> </a:t>
            </a:r>
            <a:r>
              <a:rPr lang="en-US" sz="1200" dirty="0" err="1"/>
              <a:t>här</a:t>
            </a:r>
            <a:r>
              <a:rPr lang="en-US" sz="1200" dirty="0"/>
              <a:t> </a:t>
            </a:r>
            <a:r>
              <a:rPr lang="en-US" sz="1200" dirty="0" err="1"/>
              <a:t>hänger</a:t>
            </a:r>
            <a:r>
              <a:rPr lang="en-US" sz="1200" dirty="0"/>
              <a:t> </a:t>
            </a:r>
            <a:r>
              <a:rPr lang="en-US" sz="1200" dirty="0" err="1"/>
              <a:t>det</a:t>
            </a:r>
            <a:r>
              <a:rPr lang="en-US" sz="1200" dirty="0"/>
              <a:t> </a:t>
            </a:r>
            <a:r>
              <a:rPr lang="en-US" sz="1200" dirty="0" err="1"/>
              <a:t>ihop</a:t>
            </a:r>
            <a:r>
              <a:rPr lang="en-US" sz="1200" dirty="0"/>
              <a:t>!</a:t>
            </a:r>
          </a:p>
          <a:p>
            <a:pPr marL="0" indent="0">
              <a:buNone/>
            </a:pP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examen</a:t>
            </a:r>
            <a:r>
              <a:rPr lang="en-US" sz="1200" dirty="0"/>
              <a:t> </a:t>
            </a:r>
            <a:r>
              <a:rPr lang="en-US" sz="1200" dirty="0" err="1"/>
              <a:t>är</a:t>
            </a:r>
            <a:r>
              <a:rPr lang="en-US" sz="1200" dirty="0"/>
              <a:t> </a:t>
            </a:r>
            <a:r>
              <a:rPr lang="en-US" sz="1200" dirty="0" err="1"/>
              <a:t>ett</a:t>
            </a:r>
            <a:r>
              <a:rPr lang="en-US" sz="1200" dirty="0"/>
              <a:t> </a:t>
            </a:r>
            <a:r>
              <a:rPr lang="en-US" sz="1200" dirty="0" err="1"/>
              <a:t>bevis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att</a:t>
            </a:r>
            <a:r>
              <a:rPr lang="en-US" sz="1200" dirty="0"/>
              <a:t> du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läst</a:t>
            </a:r>
            <a:r>
              <a:rPr lang="en-US" sz="1200" dirty="0"/>
              <a:t> </a:t>
            </a:r>
            <a:r>
              <a:rPr lang="en-US" sz="1200" dirty="0" err="1"/>
              <a:t>ett</a:t>
            </a:r>
            <a:r>
              <a:rPr lang="en-US" sz="1200" dirty="0"/>
              <a:t> </a:t>
            </a:r>
            <a:r>
              <a:rPr lang="en-US" sz="1200" dirty="0" err="1"/>
              <a:t>ämne</a:t>
            </a:r>
            <a:r>
              <a:rPr lang="en-US" sz="1200" dirty="0"/>
              <a:t> till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viss</a:t>
            </a:r>
            <a:r>
              <a:rPr lang="en-US" sz="1200" dirty="0"/>
              <a:t> </a:t>
            </a:r>
            <a:r>
              <a:rPr lang="en-US" sz="1200" dirty="0" err="1"/>
              <a:t>nivå</a:t>
            </a:r>
            <a:r>
              <a:rPr lang="en-US" sz="1200" dirty="0"/>
              <a:t> </a:t>
            </a:r>
            <a:r>
              <a:rPr lang="en-US" sz="1200" dirty="0" err="1"/>
              <a:t>eller</a:t>
            </a:r>
            <a:r>
              <a:rPr lang="en-US" sz="1200" dirty="0"/>
              <a:t> </a:t>
            </a:r>
            <a:r>
              <a:rPr lang="en-US" sz="1200" dirty="0" err="1"/>
              <a:t>att</a:t>
            </a:r>
            <a:r>
              <a:rPr lang="en-US" sz="1200" dirty="0"/>
              <a:t> du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genomgått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specifik</a:t>
            </a:r>
            <a:r>
              <a:rPr lang="en-US" sz="1200" dirty="0"/>
              <a:t> </a:t>
            </a:r>
            <a:r>
              <a:rPr lang="en-US" sz="1200" dirty="0" err="1"/>
              <a:t>utbildning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 err="1"/>
              <a:t>Utbildningsnivåer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 err="1"/>
              <a:t>Alla</a:t>
            </a:r>
            <a:r>
              <a:rPr lang="en-US" sz="1200" dirty="0"/>
              <a:t> </a:t>
            </a:r>
            <a:r>
              <a:rPr lang="en-US" sz="1200" dirty="0" err="1"/>
              <a:t>kurser</a:t>
            </a:r>
            <a:r>
              <a:rPr lang="en-US" sz="1200" dirty="0"/>
              <a:t> </a:t>
            </a:r>
            <a:r>
              <a:rPr lang="en-US" sz="1200" dirty="0" err="1"/>
              <a:t>och</a:t>
            </a:r>
            <a:r>
              <a:rPr lang="en-US" sz="1200" dirty="0"/>
              <a:t> program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ett</a:t>
            </a:r>
            <a:r>
              <a:rPr lang="en-US" sz="1200" dirty="0"/>
              <a:t> universitet </a:t>
            </a:r>
            <a:r>
              <a:rPr lang="en-US" sz="1200" dirty="0" err="1"/>
              <a:t>eller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högskola</a:t>
            </a:r>
            <a:r>
              <a:rPr lang="en-US" sz="1200" dirty="0"/>
              <a:t> </a:t>
            </a:r>
            <a:r>
              <a:rPr lang="en-US" sz="1200" dirty="0" err="1"/>
              <a:t>delas</a:t>
            </a:r>
            <a:r>
              <a:rPr lang="en-US" sz="1200" dirty="0"/>
              <a:t> in i </a:t>
            </a:r>
            <a:r>
              <a:rPr lang="en-US" sz="1200" dirty="0" err="1"/>
              <a:t>tre</a:t>
            </a:r>
            <a:r>
              <a:rPr lang="en-US" sz="1200" dirty="0"/>
              <a:t> </a:t>
            </a:r>
            <a:r>
              <a:rPr lang="en-US" sz="1200" dirty="0" err="1"/>
              <a:t>nivåer</a:t>
            </a:r>
            <a:r>
              <a:rPr lang="en-US" sz="1200" dirty="0"/>
              <a:t>, </a:t>
            </a:r>
            <a:r>
              <a:rPr lang="en-US" sz="1200" b="1" dirty="0" err="1"/>
              <a:t>grundnivå</a:t>
            </a:r>
            <a:r>
              <a:rPr lang="en-US" sz="1200" dirty="0"/>
              <a:t>, </a:t>
            </a:r>
            <a:r>
              <a:rPr lang="en-US" sz="1200" b="1" dirty="0" err="1"/>
              <a:t>avancerad</a:t>
            </a:r>
            <a:r>
              <a:rPr lang="en-US" sz="1200" b="1" dirty="0"/>
              <a:t> </a:t>
            </a:r>
            <a:r>
              <a:rPr lang="en-US" sz="1200" b="1" dirty="0" err="1"/>
              <a:t>nivå</a:t>
            </a:r>
            <a:r>
              <a:rPr lang="en-US" sz="1200" b="1" dirty="0"/>
              <a:t> </a:t>
            </a:r>
            <a:r>
              <a:rPr lang="en-US" sz="1200" dirty="0" err="1"/>
              <a:t>och</a:t>
            </a:r>
            <a:r>
              <a:rPr lang="en-US" sz="1200" dirty="0"/>
              <a:t> </a:t>
            </a:r>
            <a:r>
              <a:rPr lang="en-US" sz="1200" b="1" dirty="0" err="1"/>
              <a:t>forskarnivå</a:t>
            </a:r>
            <a:r>
              <a:rPr lang="en-US" sz="1200" dirty="0"/>
              <a:t>. </a:t>
            </a:r>
            <a:r>
              <a:rPr lang="en-US" sz="1200" dirty="0" err="1"/>
              <a:t>Alla</a:t>
            </a:r>
            <a:r>
              <a:rPr lang="en-US" sz="1200" dirty="0"/>
              <a:t> </a:t>
            </a:r>
            <a:r>
              <a:rPr lang="en-US" sz="1200" dirty="0" err="1"/>
              <a:t>nivåer</a:t>
            </a:r>
            <a:r>
              <a:rPr lang="en-US" sz="1200" dirty="0"/>
              <a:t> </a:t>
            </a:r>
            <a:r>
              <a:rPr lang="en-US" sz="1200" dirty="0" err="1"/>
              <a:t>bygger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nivån</a:t>
            </a:r>
            <a:r>
              <a:rPr lang="en-US" sz="1200" dirty="0"/>
              <a:t> under. Du </a:t>
            </a:r>
            <a:r>
              <a:rPr lang="en-US" sz="1200" dirty="0" err="1"/>
              <a:t>ser</a:t>
            </a:r>
            <a:r>
              <a:rPr lang="en-US" sz="1200" dirty="0"/>
              <a:t> </a:t>
            </a:r>
            <a:r>
              <a:rPr lang="en-US" sz="1200" dirty="0" err="1"/>
              <a:t>vad</a:t>
            </a:r>
            <a:r>
              <a:rPr lang="en-US" sz="1200" dirty="0"/>
              <a:t> </a:t>
            </a:r>
            <a:r>
              <a:rPr lang="en-US" sz="1200" dirty="0" err="1"/>
              <a:t>som</a:t>
            </a:r>
            <a:r>
              <a:rPr lang="en-US" sz="1200" dirty="0"/>
              <a:t> </a:t>
            </a:r>
            <a:r>
              <a:rPr lang="en-US" sz="1200" dirty="0" err="1"/>
              <a:t>krävs</a:t>
            </a:r>
            <a:r>
              <a:rPr lang="en-US" sz="1200" dirty="0"/>
              <a:t> i </a:t>
            </a:r>
            <a:r>
              <a:rPr lang="en-US" sz="1200" dirty="0" err="1"/>
              <a:t>förkunskapskraven</a:t>
            </a:r>
            <a:r>
              <a:rPr lang="en-US" sz="1200" dirty="0"/>
              <a:t> för </a:t>
            </a:r>
            <a:r>
              <a:rPr lang="en-US" sz="1200" dirty="0" err="1"/>
              <a:t>varje</a:t>
            </a:r>
            <a:r>
              <a:rPr lang="en-US" sz="1200" dirty="0"/>
              <a:t> </a:t>
            </a:r>
            <a:r>
              <a:rPr lang="en-US" sz="1200" dirty="0" err="1"/>
              <a:t>kurs</a:t>
            </a:r>
            <a:r>
              <a:rPr lang="en-US" sz="1200" dirty="0"/>
              <a:t>. </a:t>
            </a:r>
            <a:r>
              <a:rPr lang="en-US" sz="1200" dirty="0" err="1"/>
              <a:t>Som</a:t>
            </a:r>
            <a:r>
              <a:rPr lang="en-US" sz="1200" dirty="0"/>
              <a:t> </a:t>
            </a:r>
            <a:r>
              <a:rPr lang="en-US" sz="1200" dirty="0" err="1"/>
              <a:t>nybörjare</a:t>
            </a:r>
            <a:r>
              <a:rPr lang="en-US" sz="1200" dirty="0"/>
              <a:t> </a:t>
            </a:r>
            <a:r>
              <a:rPr lang="en-US" sz="1200" dirty="0" err="1"/>
              <a:t>söker</a:t>
            </a:r>
            <a:r>
              <a:rPr lang="en-US" sz="1200" dirty="0"/>
              <a:t> du till </a:t>
            </a:r>
            <a:r>
              <a:rPr lang="en-US" sz="1200" dirty="0" err="1"/>
              <a:t>grundnivån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 err="1"/>
              <a:t>Grundnivå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Du </a:t>
            </a:r>
            <a:r>
              <a:rPr lang="en-US" sz="1200" dirty="0" err="1"/>
              <a:t>börjar</a:t>
            </a:r>
            <a:r>
              <a:rPr lang="en-US" sz="1200" dirty="0"/>
              <a:t> </a:t>
            </a:r>
            <a:r>
              <a:rPr lang="en-US" sz="1200" dirty="0" err="1"/>
              <a:t>läsa</a:t>
            </a:r>
            <a:r>
              <a:rPr lang="en-US" sz="1200" dirty="0"/>
              <a:t> den </a:t>
            </a:r>
            <a:r>
              <a:rPr lang="en-US" sz="1200" dirty="0" err="1"/>
              <a:t>kurs</a:t>
            </a:r>
            <a:r>
              <a:rPr lang="en-US" sz="1200" dirty="0"/>
              <a:t> i </a:t>
            </a:r>
            <a:r>
              <a:rPr lang="en-US" sz="1200" dirty="0" err="1"/>
              <a:t>ett</a:t>
            </a:r>
            <a:r>
              <a:rPr lang="en-US" sz="1200" dirty="0"/>
              <a:t> </a:t>
            </a:r>
            <a:r>
              <a:rPr lang="en-US" sz="1200" dirty="0" err="1"/>
              <a:t>ämne</a:t>
            </a:r>
            <a:r>
              <a:rPr lang="en-US" sz="1200" dirty="0"/>
              <a:t> </a:t>
            </a:r>
            <a:r>
              <a:rPr lang="en-US" sz="1200" dirty="0" err="1"/>
              <a:t>eller</a:t>
            </a:r>
            <a:r>
              <a:rPr lang="en-US" sz="1200" dirty="0"/>
              <a:t> </a:t>
            </a:r>
            <a:r>
              <a:rPr lang="en-US" sz="1200" dirty="0" err="1"/>
              <a:t>inom</a:t>
            </a:r>
            <a:r>
              <a:rPr lang="en-US" sz="1200" dirty="0"/>
              <a:t> </a:t>
            </a:r>
            <a:r>
              <a:rPr lang="en-US" sz="1200" dirty="0" err="1"/>
              <a:t>ett</a:t>
            </a:r>
            <a:r>
              <a:rPr lang="en-US" sz="1200" dirty="0"/>
              <a:t> </a:t>
            </a:r>
            <a:r>
              <a:rPr lang="en-US" sz="1200" dirty="0" err="1"/>
              <a:t>område</a:t>
            </a:r>
            <a:r>
              <a:rPr lang="en-US" sz="1200" dirty="0"/>
              <a:t> </a:t>
            </a:r>
            <a:r>
              <a:rPr lang="en-US" sz="1200" dirty="0" err="1"/>
              <a:t>som</a:t>
            </a:r>
            <a:r>
              <a:rPr lang="en-US" sz="1200" dirty="0"/>
              <a:t> </a:t>
            </a:r>
            <a:r>
              <a:rPr lang="en-US" sz="1200" dirty="0" err="1"/>
              <a:t>inte</a:t>
            </a:r>
            <a:r>
              <a:rPr lang="en-US" sz="1200" dirty="0"/>
              <a:t> </a:t>
            </a:r>
            <a:r>
              <a:rPr lang="en-US" sz="1200" dirty="0" err="1"/>
              <a:t>kräver</a:t>
            </a:r>
            <a:r>
              <a:rPr lang="en-US" sz="1200" dirty="0"/>
              <a:t> </a:t>
            </a:r>
            <a:r>
              <a:rPr lang="en-US" sz="1200" dirty="0" err="1"/>
              <a:t>tidigare</a:t>
            </a:r>
            <a:r>
              <a:rPr lang="en-US" sz="1200" dirty="0"/>
              <a:t> studier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ett</a:t>
            </a:r>
            <a:r>
              <a:rPr lang="en-US" sz="1200" dirty="0"/>
              <a:t> universitet </a:t>
            </a:r>
            <a:r>
              <a:rPr lang="en-US" sz="1200" dirty="0" err="1"/>
              <a:t>eller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högskola</a:t>
            </a:r>
            <a:r>
              <a:rPr lang="en-US" sz="1200" dirty="0"/>
              <a:t>. De </a:t>
            </a:r>
            <a:r>
              <a:rPr lang="en-US" sz="1200" dirty="0" err="1"/>
              <a:t>allra</a:t>
            </a:r>
            <a:r>
              <a:rPr lang="en-US" sz="1200" dirty="0"/>
              <a:t> </a:t>
            </a:r>
            <a:r>
              <a:rPr lang="en-US" sz="1200" dirty="0" err="1"/>
              <a:t>flesta</a:t>
            </a:r>
            <a:r>
              <a:rPr lang="en-US" sz="1200" dirty="0"/>
              <a:t> program </a:t>
            </a:r>
            <a:r>
              <a:rPr lang="en-US" sz="1200" dirty="0" err="1"/>
              <a:t>som</a:t>
            </a:r>
            <a:r>
              <a:rPr lang="en-US" sz="1200" dirty="0"/>
              <a:t> </a:t>
            </a:r>
            <a:r>
              <a:rPr lang="en-US" sz="1200" dirty="0" err="1"/>
              <a:t>ges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grundnivå</a:t>
            </a:r>
            <a:r>
              <a:rPr lang="en-US" sz="1200" dirty="0"/>
              <a:t> </a:t>
            </a:r>
            <a:r>
              <a:rPr lang="en-US" sz="1200" dirty="0" err="1"/>
              <a:t>är</a:t>
            </a:r>
            <a:r>
              <a:rPr lang="en-US" sz="1200" dirty="0"/>
              <a:t> </a:t>
            </a:r>
            <a:r>
              <a:rPr lang="en-US" sz="1200" dirty="0" err="1"/>
              <a:t>tre</a:t>
            </a:r>
            <a:r>
              <a:rPr lang="en-US" sz="1200" dirty="0"/>
              <a:t> </a:t>
            </a:r>
            <a:r>
              <a:rPr lang="en-US" sz="1200" dirty="0" err="1"/>
              <a:t>år</a:t>
            </a:r>
            <a:r>
              <a:rPr lang="en-US" sz="1200" dirty="0"/>
              <a:t> </a:t>
            </a:r>
            <a:r>
              <a:rPr lang="en-US" sz="1200" dirty="0" err="1"/>
              <a:t>långa</a:t>
            </a:r>
            <a:r>
              <a:rPr lang="en-US" sz="1200" dirty="0"/>
              <a:t> om du </a:t>
            </a:r>
            <a:r>
              <a:rPr lang="en-US" sz="1200" dirty="0" err="1"/>
              <a:t>läser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heltid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b="1" dirty="0" err="1"/>
              <a:t>Avancerad</a:t>
            </a:r>
            <a:r>
              <a:rPr lang="en-US" sz="1200" b="1" dirty="0"/>
              <a:t> </a:t>
            </a:r>
            <a:r>
              <a:rPr lang="en-US" sz="1200" b="1" dirty="0" err="1"/>
              <a:t>nivå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För </a:t>
            </a:r>
            <a:r>
              <a:rPr lang="en-US" sz="1200" dirty="0" err="1"/>
              <a:t>att</a:t>
            </a:r>
            <a:r>
              <a:rPr lang="en-US" sz="1200" dirty="0"/>
              <a:t> </a:t>
            </a:r>
            <a:r>
              <a:rPr lang="en-US" sz="1200" dirty="0" err="1"/>
              <a:t>få</a:t>
            </a:r>
            <a:r>
              <a:rPr lang="en-US" sz="1200" dirty="0"/>
              <a:t> </a:t>
            </a:r>
            <a:r>
              <a:rPr lang="en-US" sz="1200" dirty="0" err="1"/>
              <a:t>börja</a:t>
            </a:r>
            <a:r>
              <a:rPr lang="en-US" sz="1200" dirty="0"/>
              <a:t> </a:t>
            </a:r>
            <a:r>
              <a:rPr lang="en-US" sz="1200" dirty="0" err="1"/>
              <a:t>läsa</a:t>
            </a:r>
            <a:r>
              <a:rPr lang="en-US" sz="1200" dirty="0"/>
              <a:t> </a:t>
            </a:r>
            <a:r>
              <a:rPr lang="en-US" sz="1200" dirty="0" err="1"/>
              <a:t>ett</a:t>
            </a:r>
            <a:r>
              <a:rPr lang="en-US" sz="1200" dirty="0"/>
              <a:t> program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avancerad</a:t>
            </a:r>
            <a:r>
              <a:rPr lang="en-US" sz="1200" dirty="0"/>
              <a:t> </a:t>
            </a:r>
            <a:r>
              <a:rPr lang="en-US" sz="1200" dirty="0" err="1"/>
              <a:t>nivå</a:t>
            </a:r>
            <a:r>
              <a:rPr lang="en-US" sz="1200" dirty="0"/>
              <a:t> </a:t>
            </a:r>
            <a:r>
              <a:rPr lang="en-US" sz="1200" dirty="0" err="1"/>
              <a:t>måste</a:t>
            </a:r>
            <a:r>
              <a:rPr lang="en-US" sz="1200" dirty="0"/>
              <a:t> du ha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examen</a:t>
            </a:r>
            <a:r>
              <a:rPr lang="en-US" sz="1200" dirty="0"/>
              <a:t> om </a:t>
            </a:r>
            <a:r>
              <a:rPr lang="en-US" sz="1200" dirty="0" err="1"/>
              <a:t>minst</a:t>
            </a:r>
            <a:r>
              <a:rPr lang="en-US" sz="1200" dirty="0"/>
              <a:t> </a:t>
            </a:r>
            <a:r>
              <a:rPr lang="en-US" sz="1200" dirty="0" err="1"/>
              <a:t>tre</a:t>
            </a:r>
            <a:r>
              <a:rPr lang="en-US" sz="1200" dirty="0"/>
              <a:t> </a:t>
            </a:r>
            <a:r>
              <a:rPr lang="en-US" sz="1200" dirty="0" err="1"/>
              <a:t>år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grundnivå</a:t>
            </a:r>
            <a:r>
              <a:rPr lang="en-US" sz="1200" dirty="0"/>
              <a:t> </a:t>
            </a:r>
            <a:r>
              <a:rPr lang="en-US" sz="1200" dirty="0" err="1"/>
              <a:t>eller</a:t>
            </a:r>
            <a:r>
              <a:rPr lang="en-US" sz="1200" dirty="0"/>
              <a:t> </a:t>
            </a:r>
            <a:r>
              <a:rPr lang="en-US" sz="1200" dirty="0" err="1"/>
              <a:t>motsvarande</a:t>
            </a:r>
            <a:r>
              <a:rPr lang="en-US" sz="1200" dirty="0"/>
              <a:t> </a:t>
            </a:r>
            <a:r>
              <a:rPr lang="en-US" sz="1200" dirty="0" err="1"/>
              <a:t>utländsk</a:t>
            </a:r>
            <a:r>
              <a:rPr lang="en-US" sz="1200" dirty="0"/>
              <a:t> </a:t>
            </a:r>
            <a:r>
              <a:rPr lang="en-US" sz="1200" dirty="0" err="1"/>
              <a:t>examen</a:t>
            </a:r>
            <a:r>
              <a:rPr lang="en-US" sz="1200" dirty="0"/>
              <a:t> </a:t>
            </a:r>
            <a:r>
              <a:rPr lang="en-US" sz="1200" dirty="0" err="1"/>
              <a:t>eller</a:t>
            </a:r>
            <a:r>
              <a:rPr lang="en-US" sz="1200" dirty="0"/>
              <a:t> </a:t>
            </a:r>
            <a:r>
              <a:rPr lang="en-US" sz="1200" dirty="0" err="1"/>
              <a:t>motsvarande</a:t>
            </a:r>
            <a:r>
              <a:rPr lang="en-US" sz="1200" dirty="0"/>
              <a:t> </a:t>
            </a:r>
            <a:r>
              <a:rPr lang="en-US" sz="1200" dirty="0" err="1"/>
              <a:t>kvalifikationer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För </a:t>
            </a:r>
            <a:r>
              <a:rPr lang="en-US" sz="1200" dirty="0" err="1"/>
              <a:t>att</a:t>
            </a:r>
            <a:r>
              <a:rPr lang="en-US" sz="1200" dirty="0"/>
              <a:t> </a:t>
            </a:r>
            <a:r>
              <a:rPr lang="en-US" sz="1200" dirty="0" err="1"/>
              <a:t>läsa</a:t>
            </a:r>
            <a:r>
              <a:rPr lang="en-US" sz="1200" dirty="0"/>
              <a:t> </a:t>
            </a:r>
            <a:r>
              <a:rPr lang="en-US" sz="1200" dirty="0" err="1"/>
              <a:t>fristående</a:t>
            </a:r>
            <a:r>
              <a:rPr lang="en-US" sz="1200" dirty="0"/>
              <a:t> </a:t>
            </a:r>
            <a:r>
              <a:rPr lang="en-US" sz="1200" dirty="0" err="1"/>
              <a:t>kurser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avancerad</a:t>
            </a:r>
            <a:r>
              <a:rPr lang="en-US" sz="1200" dirty="0"/>
              <a:t> </a:t>
            </a:r>
            <a:r>
              <a:rPr lang="en-US" sz="1200" dirty="0" err="1"/>
              <a:t>nivå</a:t>
            </a:r>
            <a:r>
              <a:rPr lang="en-US" sz="1200" dirty="0"/>
              <a:t> </a:t>
            </a:r>
            <a:r>
              <a:rPr lang="en-US" sz="1200" dirty="0" err="1"/>
              <a:t>krävs</a:t>
            </a:r>
            <a:r>
              <a:rPr lang="en-US" sz="1200" dirty="0"/>
              <a:t> </a:t>
            </a:r>
            <a:r>
              <a:rPr lang="en-US" sz="1200" dirty="0" err="1"/>
              <a:t>att</a:t>
            </a:r>
            <a:r>
              <a:rPr lang="en-US" sz="1200" dirty="0"/>
              <a:t> du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läst</a:t>
            </a:r>
            <a:r>
              <a:rPr lang="en-US" sz="1200" dirty="0"/>
              <a:t> </a:t>
            </a:r>
            <a:r>
              <a:rPr lang="en-US" sz="1200" dirty="0" err="1"/>
              <a:t>utbildning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grundnivå</a:t>
            </a:r>
            <a:r>
              <a:rPr lang="en-US" sz="1200" dirty="0"/>
              <a:t>. </a:t>
            </a:r>
            <a:r>
              <a:rPr lang="en-US" sz="1200" dirty="0" err="1"/>
              <a:t>Det</a:t>
            </a:r>
            <a:r>
              <a:rPr lang="en-US" sz="1200" dirty="0"/>
              <a:t> </a:t>
            </a:r>
            <a:r>
              <a:rPr lang="en-US" sz="1200" dirty="0" err="1"/>
              <a:t>finns</a:t>
            </a:r>
            <a:r>
              <a:rPr lang="en-US" sz="1200" dirty="0"/>
              <a:t> </a:t>
            </a:r>
            <a:r>
              <a:rPr lang="en-US" sz="1200" dirty="0" err="1"/>
              <a:t>alltså</a:t>
            </a:r>
            <a:r>
              <a:rPr lang="en-US" sz="1200" dirty="0"/>
              <a:t> </a:t>
            </a:r>
            <a:r>
              <a:rPr lang="en-US" sz="1200" dirty="0" err="1"/>
              <a:t>inget</a:t>
            </a:r>
            <a:r>
              <a:rPr lang="en-US" sz="1200" dirty="0"/>
              <a:t> </a:t>
            </a:r>
            <a:r>
              <a:rPr lang="en-US" sz="1200" dirty="0" err="1"/>
              <a:t>examenskrav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 err="1"/>
              <a:t>Forskarnivå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För </a:t>
            </a:r>
            <a:r>
              <a:rPr lang="en-US" sz="1200" dirty="0" err="1"/>
              <a:t>att</a:t>
            </a:r>
            <a:r>
              <a:rPr lang="en-US" sz="1200" dirty="0"/>
              <a:t> </a:t>
            </a:r>
            <a:r>
              <a:rPr lang="en-US" sz="1200" dirty="0" err="1"/>
              <a:t>läsa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forskarnivån</a:t>
            </a:r>
            <a:r>
              <a:rPr lang="en-US" sz="1200" dirty="0"/>
              <a:t> </a:t>
            </a:r>
            <a:r>
              <a:rPr lang="en-US" sz="1200" dirty="0" err="1"/>
              <a:t>krävs</a:t>
            </a:r>
            <a:r>
              <a:rPr lang="en-US" sz="1200" dirty="0"/>
              <a:t> </a:t>
            </a:r>
            <a:r>
              <a:rPr lang="en-US" sz="1200" dirty="0" err="1"/>
              <a:t>att</a:t>
            </a:r>
            <a:r>
              <a:rPr lang="en-US" sz="1200" dirty="0"/>
              <a:t> du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examen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avancerad</a:t>
            </a:r>
            <a:r>
              <a:rPr lang="en-US" sz="1200" dirty="0"/>
              <a:t> </a:t>
            </a:r>
            <a:r>
              <a:rPr lang="en-US" sz="1200" dirty="0" err="1"/>
              <a:t>nivå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 err="1"/>
              <a:t>Examina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 err="1"/>
              <a:t>Varje</a:t>
            </a:r>
            <a:r>
              <a:rPr lang="en-US" sz="1200" dirty="0"/>
              <a:t> </a:t>
            </a:r>
            <a:r>
              <a:rPr lang="en-US" sz="1200" dirty="0" err="1"/>
              <a:t>nivå</a:t>
            </a:r>
            <a:r>
              <a:rPr lang="en-US" sz="1200" dirty="0"/>
              <a:t>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sina</a:t>
            </a:r>
            <a:r>
              <a:rPr lang="en-US" sz="1200" dirty="0"/>
              <a:t> </a:t>
            </a:r>
            <a:r>
              <a:rPr lang="en-US" sz="1200" dirty="0" err="1"/>
              <a:t>egna</a:t>
            </a:r>
            <a:r>
              <a:rPr lang="en-US" sz="1200" dirty="0"/>
              <a:t> </a:t>
            </a:r>
            <a:r>
              <a:rPr lang="en-US" sz="1200" dirty="0" err="1"/>
              <a:t>examina</a:t>
            </a:r>
            <a:r>
              <a:rPr lang="en-US" sz="1200" dirty="0"/>
              <a:t>. </a:t>
            </a:r>
            <a:endParaRPr lang="en-US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92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Verkar det krångligt, se nästa bild så blir det</a:t>
            </a:r>
            <a:r>
              <a:rPr lang="sv-SE" baseline="0" dirty="0"/>
              <a:t> tydligare-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28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Meritpoängen läggs</a:t>
            </a:r>
            <a:r>
              <a:rPr lang="sv-SE" baseline="0" dirty="0"/>
              <a:t> till sist, beskrivning på bilder som följer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9497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Räknehjälpen</a:t>
            </a:r>
            <a:r>
              <a:rPr lang="sv-SE" dirty="0"/>
              <a:t> på Antagning.se</a:t>
            </a:r>
            <a:r>
              <a:rPr lang="sv-SE" baseline="0" dirty="0"/>
              <a:t> visar ditt jämförelsetal, alltså UTAN meritpoäng.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164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Räknehjälpen</a:t>
            </a:r>
            <a:r>
              <a:rPr lang="sv-SE" baseline="0" dirty="0"/>
              <a:t> visar jämförelsetalet före meritpoängen, då meritvärdet hänger ihop med vilken utbildning du söker – om en kurs krävs för behörighet, kan du INTE få meritpoäng för den!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90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Meritvärdet spelar in i urvalet</a:t>
            </a:r>
            <a:r>
              <a:rPr lang="sv-SE" baseline="0" dirty="0"/>
              <a:t> – själva antagningen.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878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du inte skulle vara behörig till en utbildning, deltar du inte. Du står</a:t>
            </a:r>
            <a:r>
              <a:rPr lang="sv-SE" baseline="0" dirty="0"/>
              <a:t> då som</a:t>
            </a:r>
            <a:r>
              <a:rPr lang="sv-SE" b="1" baseline="0" dirty="0"/>
              <a:t> obehörig </a:t>
            </a:r>
            <a:r>
              <a:rPr lang="sv-SE" baseline="0" dirty="0"/>
              <a:t>när du går in och läser på dina sidor på Antagning.se.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671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Gäller platser till alla högskoleutbildningar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69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Gruppen BII</a:t>
            </a:r>
            <a:r>
              <a:rPr lang="sv-SE" baseline="0" dirty="0"/>
              <a:t> har färre platser än grupp BI. Detta för att fler ska kunna gå direkt från gymnasiet in </a:t>
            </a:r>
            <a:r>
              <a:rPr lang="sv-SE" baseline="0"/>
              <a:t>på högskolan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77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</a:t>
            </a:r>
            <a:r>
              <a:rPr lang="sv-SE" baseline="0" dirty="0"/>
              <a:t> att kunna komma ifråga för en utbildningsplats måste du möta vissa krav. Du måste ha rätt förkunskaper till den utbildning du söker.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85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Terminologi – förkunskaper – tänk förutsättningar</a:t>
            </a:r>
            <a:r>
              <a:rPr lang="sv-SE" baseline="0" dirty="0"/>
              <a:t> att klara utbildningen. Man brukar tala om ”behörighet”; att vara behörig till en utbildning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2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>
                <a:latin typeface="Times New Roman" charset="0"/>
                <a:ea typeface="ＭＳ Ｐゴシック" charset="0"/>
                <a:cs typeface="ＭＳ Ｐゴシック" charset="0"/>
              </a:rPr>
              <a:t>Man kan se det som ett grundkrav för högskoleutbildning i allmänhet och ett riktat förkunskapskrav länkat till den specifika utbildningen. Till vissa utbildningar finns inget särskilt behörighetskrav kopplat; för att bli behörig till en sådan utbildning räcker det att den sökande har grundläggande behörighet.  </a:t>
            </a:r>
            <a:endParaRPr lang="sv-SE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44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Times New Roman" charset="0"/>
                <a:ea typeface="ＭＳ Ｐゴシック" charset="0"/>
                <a:cs typeface="ＭＳ Ｐゴシック" charset="0"/>
              </a:rPr>
              <a:t>Sökande med yrkesexamen som saknar svenska och/eller engelska för grundläggande behörighet</a:t>
            </a:r>
            <a:r>
              <a:rPr lang="sv-SE" baseline="0" dirty="0">
                <a:latin typeface="Times New Roman" charset="0"/>
                <a:ea typeface="ＭＳ Ｐゴシック" charset="0"/>
                <a:cs typeface="ＭＳ Ｐゴシック" charset="0"/>
              </a:rPr>
              <a:t> kan komplettera med kurserna under punkt 2 här i bilden. De deltar efter komplettering i engelska och svenska då i urvalsgrupp BI.</a:t>
            </a:r>
            <a:br>
              <a:rPr lang="sv-SE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sv-SE" dirty="0">
                <a:latin typeface="Times New Roman" charset="0"/>
                <a:ea typeface="ＭＳ Ｐゴシック" charset="0"/>
                <a:cs typeface="ＭＳ Ｐゴシック" charset="0"/>
              </a:rPr>
              <a:t>Den som inte formellt uppfyller kraven för grundläggande behörighet har möjlighet att ansöka om prövning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25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>
                <a:latin typeface="Times New Roman" charset="0"/>
                <a:ea typeface="ＭＳ Ｐゴシック" charset="0"/>
                <a:cs typeface="ＭＳ Ｐゴシック" charset="0"/>
              </a:rPr>
              <a:t>Det är viktigt att man kollar upp vilka krav som gäller till en viss utbildning. Söker man både lärarutbildningar och tekniska utbildningar t ex, skiftar kraven för de olika utbildningsområdena.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>
                <a:latin typeface="Times New Roman" charset="0"/>
                <a:ea typeface="ＭＳ Ｐゴシック" charset="0"/>
                <a:cs typeface="ＭＳ Ｐゴシック" charset="0"/>
              </a:rPr>
              <a:t>Områdesbehörigheterna har inga namn utan hålls isär med nummer. Ett utbildningsområde kan ha flera olika områdesbehörigheter. För</a:t>
            </a:r>
            <a:r>
              <a:rPr lang="sv-FI" baseline="0" dirty="0">
                <a:latin typeface="Times New Roman" charset="0"/>
                <a:ea typeface="ＭＳ Ｐゴシック" charset="0"/>
                <a:cs typeface="ＭＳ Ｐゴシック" charset="0"/>
              </a:rPr>
              <a:t> varje </a:t>
            </a:r>
            <a:r>
              <a:rPr lang="sv-FI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utbilning</a:t>
            </a:r>
            <a:r>
              <a:rPr lang="sv-FI" baseline="0" dirty="0">
                <a:latin typeface="Times New Roman" charset="0"/>
                <a:ea typeface="ＭＳ Ｐゴシック" charset="0"/>
                <a:cs typeface="ＭＳ Ｐゴシック" charset="0"/>
              </a:rPr>
              <a:t> som man söker fram på Antagning.se visas behörighetskraven under Läs mer om behörighet.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23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exemplen med Signe för att se hur hennes</a:t>
            </a:r>
            <a:r>
              <a:rPr lang="sv-SE" baseline="0" dirty="0"/>
              <a:t> meritvärde räknas fram – på Antagning.se </a:t>
            </a:r>
          </a:p>
          <a:p>
            <a:r>
              <a:rPr lang="sv-SE" dirty="0"/>
              <a:t>https://www.antagning.se/sv/studier-pa-hogskoleniva/nyheter/rakna-ut-ditt-meritvarde-steg-for-steg/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00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Dela</a:t>
            </a:r>
            <a:r>
              <a:rPr lang="sv-SE" baseline="0" dirty="0"/>
              <a:t> länken med dina elever till Skolverket och utbildningsguiden</a:t>
            </a:r>
          </a:p>
          <a:p>
            <a:endParaRPr lang="sv-SE" dirty="0"/>
          </a:p>
          <a:p>
            <a:r>
              <a:rPr lang="sv-SE" dirty="0"/>
              <a:t>https://utbildningsguiden.skolverket.se/gymnasieskolan/behorighetsvisaren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26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beskriver vi</a:t>
            </a:r>
            <a:r>
              <a:rPr lang="sv-SE" baseline="0" dirty="0"/>
              <a:t> hur ditt meritvärde räknas ut. Ditt meritvärde har betydelse när du konkurrerar om en plats till de populära utbildningarna. Till många utbildningar antas alla sökande. Viktigt att komma ihåg!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AB0C-0305-4F5A-B5F3-AA8079ED15F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91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Platshållare för bild 8">
            <a:extLst>
              <a:ext uri="{FF2B5EF4-FFF2-40B4-BE49-F238E27FC236}">
                <a16:creationId xmlns:a16="http://schemas.microsoft.com/office/drawing/2014/main" id="{B755B0B2-5C6F-9C47-BF38-DE068EF7E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170"/>
          <a:stretch/>
        </p:blipFill>
        <p:spPr>
          <a:xfrm>
            <a:off x="664933" y="2934357"/>
            <a:ext cx="10908000" cy="34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472AB87-F90B-2C4E-BCD6-EDF1CD8E1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pic>
        <p:nvPicPr>
          <p:cNvPr id="13" name="Platshållare för bild 8">
            <a:extLst>
              <a:ext uri="{FF2B5EF4-FFF2-40B4-BE49-F238E27FC236}">
                <a16:creationId xmlns:a16="http://schemas.microsoft.com/office/drawing/2014/main" id="{50BF4133-A741-B840-81AE-97D3CAF47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170"/>
          <a:stretch/>
        </p:blipFill>
        <p:spPr>
          <a:xfrm>
            <a:off x="664933" y="2934357"/>
            <a:ext cx="10908000" cy="34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94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0EC6287-112E-F04B-A030-FFC3D44CA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1F57-B167-4944-831B-A0941EC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F9CF3DE0-B348-CC49-90AB-D241DB655E4F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7E7E2719-E28B-A940-AC64-B09B9972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4A57792-5EEE-7248-8457-6FBECA8F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6">
            <a:extLst>
              <a:ext uri="{FF2B5EF4-FFF2-40B4-BE49-F238E27FC236}">
                <a16:creationId xmlns:a16="http://schemas.microsoft.com/office/drawing/2014/main" id="{4A5E5F6E-7209-2446-B866-CAFF4A57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44B76F3-1B78-CD4F-9CB2-BE9D76F90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416000" y="2589534"/>
            <a:ext cx="33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bg2"/>
                </a:solidFill>
              </a:rPr>
              <a:t>Tack!</a:t>
            </a:r>
          </a:p>
          <a:p>
            <a:pPr algn="ctr"/>
            <a:r>
              <a:rPr lang="sv-SE" sz="3000" b="0" dirty="0" err="1">
                <a:solidFill>
                  <a:schemeClr val="bg2"/>
                </a:solidFill>
              </a:rPr>
              <a:t>www.uhr.se</a:t>
            </a:r>
            <a:endParaRPr lang="sv-SE" sz="3000" b="0" dirty="0">
              <a:solidFill>
                <a:schemeClr val="bg2"/>
              </a:solidFill>
            </a:endParaRPr>
          </a:p>
        </p:txBody>
      </p:sp>
      <p:sp>
        <p:nvSpPr>
          <p:cNvPr id="9" name="Rektangel 9"/>
          <p:cNvSpPr/>
          <p:nvPr/>
        </p:nvSpPr>
        <p:spPr>
          <a:xfrm>
            <a:off x="12438926" y="1"/>
            <a:ext cx="2947964" cy="5525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10" name="textruta 8"/>
          <p:cNvSpPr txBox="1"/>
          <p:nvPr/>
        </p:nvSpPr>
        <p:spPr>
          <a:xfrm>
            <a:off x="12475194" y="1"/>
            <a:ext cx="291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Denna layout används för UHR:s 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samarbetslogotyper/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underlogotyper. Placera</a:t>
            </a:r>
            <a:r>
              <a:rPr lang="sv-SE" sz="1200" baseline="0" dirty="0">
                <a:solidFill>
                  <a:srgbClr val="000000"/>
                </a:solidFill>
              </a:rPr>
              <a:t> logotyperna enligt exemplen </a:t>
            </a:r>
            <a:br>
              <a:rPr lang="sv-SE" sz="1200" baseline="0" dirty="0">
                <a:solidFill>
                  <a:srgbClr val="000000"/>
                </a:solidFill>
              </a:rPr>
            </a:br>
            <a:r>
              <a:rPr lang="sv-SE" sz="1200" baseline="0" dirty="0">
                <a:solidFill>
                  <a:srgbClr val="000000"/>
                </a:solidFill>
              </a:rPr>
              <a:t>nedan. </a:t>
            </a:r>
            <a:br>
              <a:rPr lang="sv-SE" sz="1200" baseline="0" dirty="0">
                <a:solidFill>
                  <a:srgbClr val="000000"/>
                </a:solidFill>
              </a:rPr>
            </a:br>
            <a:endParaRPr lang="sv-SE" sz="1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311" y="1015665"/>
            <a:ext cx="2435908" cy="13733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311" y="2525752"/>
            <a:ext cx="2435908" cy="13795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311" y="4042052"/>
            <a:ext cx="2435908" cy="13889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FC7A085-3B8E-4641-8232-5F2FF6BF7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AFA053B-1914-1444-9950-197C74967EC5}"/>
              </a:ext>
            </a:extLst>
          </p:cNvPr>
          <p:cNvSpPr txBox="1"/>
          <p:nvPr userDrawn="1"/>
        </p:nvSpPr>
        <p:spPr>
          <a:xfrm>
            <a:off x="4416000" y="2589534"/>
            <a:ext cx="33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bg2"/>
                </a:solidFill>
              </a:rPr>
              <a:t>Tack!</a:t>
            </a:r>
          </a:p>
          <a:p>
            <a:pPr algn="ctr"/>
            <a:r>
              <a:rPr lang="sv-SE" sz="3000" b="0" dirty="0" err="1">
                <a:solidFill>
                  <a:schemeClr val="bg2"/>
                </a:solidFill>
              </a:rPr>
              <a:t>www.uhr.se</a:t>
            </a:r>
            <a:endParaRPr lang="sv-SE" sz="3000" b="0" dirty="0">
              <a:solidFill>
                <a:schemeClr val="bg2"/>
              </a:solidFill>
            </a:endParaRPr>
          </a:p>
        </p:txBody>
      </p:sp>
      <p:sp>
        <p:nvSpPr>
          <p:cNvPr id="15" name="Rektangel 9">
            <a:extLst>
              <a:ext uri="{FF2B5EF4-FFF2-40B4-BE49-F238E27FC236}">
                <a16:creationId xmlns:a16="http://schemas.microsoft.com/office/drawing/2014/main" id="{87D42953-3CE7-964A-AAA9-98A04E065B94}"/>
              </a:ext>
            </a:extLst>
          </p:cNvPr>
          <p:cNvSpPr/>
          <p:nvPr userDrawn="1"/>
        </p:nvSpPr>
        <p:spPr>
          <a:xfrm>
            <a:off x="12438926" y="1"/>
            <a:ext cx="2947964" cy="5525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17" name="textruta 8">
            <a:extLst>
              <a:ext uri="{FF2B5EF4-FFF2-40B4-BE49-F238E27FC236}">
                <a16:creationId xmlns:a16="http://schemas.microsoft.com/office/drawing/2014/main" id="{317CD72D-7076-D54D-BED3-E5EB9522C9F7}"/>
              </a:ext>
            </a:extLst>
          </p:cNvPr>
          <p:cNvSpPr txBox="1"/>
          <p:nvPr userDrawn="1"/>
        </p:nvSpPr>
        <p:spPr>
          <a:xfrm>
            <a:off x="12475194" y="1"/>
            <a:ext cx="291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Denna layout används för UHR:s 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samarbetslogotyper/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underlogotyper. Placera</a:t>
            </a:r>
            <a:r>
              <a:rPr lang="sv-SE" sz="1200" baseline="0" dirty="0">
                <a:solidFill>
                  <a:srgbClr val="000000"/>
                </a:solidFill>
              </a:rPr>
              <a:t> logotyperna enligt exemplen </a:t>
            </a:r>
            <a:br>
              <a:rPr lang="sv-SE" sz="1200" baseline="0" dirty="0">
                <a:solidFill>
                  <a:srgbClr val="000000"/>
                </a:solidFill>
              </a:rPr>
            </a:br>
            <a:r>
              <a:rPr lang="sv-SE" sz="1200" baseline="0" dirty="0">
                <a:solidFill>
                  <a:srgbClr val="000000"/>
                </a:solidFill>
              </a:rPr>
              <a:t>nedan. </a:t>
            </a:r>
            <a:br>
              <a:rPr lang="sv-SE" sz="1200" baseline="0" dirty="0">
                <a:solidFill>
                  <a:srgbClr val="000000"/>
                </a:solidFill>
              </a:rPr>
            </a:br>
            <a:endParaRPr lang="sv-SE" sz="1200" dirty="0">
              <a:solidFill>
                <a:srgbClr val="000000"/>
              </a:solidFill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2C2ECA9B-FEBB-0E4C-A741-8EE9DC786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8311" y="1015665"/>
            <a:ext cx="2435908" cy="13733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CA551321-B712-964A-9596-68657594C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8311" y="2525752"/>
            <a:ext cx="2435908" cy="13795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87121807-BE1B-DD41-99C7-005E84AFA4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08311" y="4042052"/>
            <a:ext cx="2435908" cy="13889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4E97D91-CC35-DE4B-BCE1-BE8F87D2B4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CC7C4A8-E311-624A-A3A7-DDB936C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1CC80F5-6E4B-CA4C-9C25-85976CCF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Platshållare för bild 8">
            <a:extLst>
              <a:ext uri="{FF2B5EF4-FFF2-40B4-BE49-F238E27FC236}">
                <a16:creationId xmlns:a16="http://schemas.microsoft.com/office/drawing/2014/main" id="{B755B0B2-5C6F-9C47-BF38-DE068EF7E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170"/>
          <a:stretch/>
        </p:blipFill>
        <p:spPr>
          <a:xfrm>
            <a:off x="664933" y="2934357"/>
            <a:ext cx="10908000" cy="34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95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26" name="Rubrik 1">
            <a:extLst>
              <a:ext uri="{FF2B5EF4-FFF2-40B4-BE49-F238E27FC236}">
                <a16:creationId xmlns:a16="http://schemas.microsoft.com/office/drawing/2014/main" id="{47D5AB10-3AFB-744F-9DA1-1836B6C58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7" name="Underrubrik 2">
            <a:extLst>
              <a:ext uri="{FF2B5EF4-FFF2-40B4-BE49-F238E27FC236}">
                <a16:creationId xmlns:a16="http://schemas.microsoft.com/office/drawing/2014/main" id="{A2FD1179-4AB1-D04D-BB4D-7BDB274E5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9" name="Platshållare för bild 7">
            <a:extLst>
              <a:ext uri="{FF2B5EF4-FFF2-40B4-BE49-F238E27FC236}">
                <a16:creationId xmlns:a16="http://schemas.microsoft.com/office/drawing/2014/main" id="{60C7FE9A-E10B-3D49-97D0-8E85BD5049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" b="1473"/>
          <a:stretch>
            <a:fillRect/>
          </a:stretch>
        </p:blipFill>
        <p:spPr>
          <a:xfrm>
            <a:off x="683593" y="2934357"/>
            <a:ext cx="10908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8">
            <a:extLst>
              <a:ext uri="{FF2B5EF4-FFF2-40B4-BE49-F238E27FC236}">
                <a16:creationId xmlns:a16="http://schemas.microsoft.com/office/drawing/2014/main" id="{B8F3595F-58D6-D44D-B6F8-DB560F80A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34978" b="20349"/>
          <a:stretch/>
        </p:blipFill>
        <p:spPr>
          <a:xfrm>
            <a:off x="666660" y="2926081"/>
            <a:ext cx="10908000" cy="34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802B8D-4A30-954F-BB04-1B9563F86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95A06E01-0191-234E-BACA-27E79074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1765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1707A4BF-B669-7E4C-BC27-19A9D78FE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660" y="2926081"/>
            <a:ext cx="10908000" cy="3420000"/>
          </a:xfrm>
          <a:solidFill>
            <a:srgbClr val="F3F3F3"/>
          </a:solidFill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Markera bildplatshållaren och välj bild i bildbanken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D0A1FFA-1499-5241-ABEE-17F9A745A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867CF5D8-9379-9645-B1DD-87554BE4C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557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000" y="1799999"/>
            <a:ext cx="9240000" cy="4536000"/>
          </a:xfrm>
        </p:spPr>
        <p:txBody>
          <a:bodyPr/>
          <a:lstStyle>
            <a:lvl1pPr>
              <a:lnSpc>
                <a:spcPts val="2600"/>
              </a:lnSpc>
              <a:defRPr sz="2400"/>
            </a:lvl1pPr>
            <a:lvl2pPr marL="360000" indent="-180975">
              <a:buFont typeface="Symbol" pitchFamily="18" charset="2"/>
              <a:buChar char=""/>
              <a:defRPr sz="2000"/>
            </a:lvl2pPr>
            <a:lvl3pPr marL="540000" indent="-180000">
              <a:buFont typeface="Symbol" pitchFamily="18" charset="2"/>
              <a:buChar char="-"/>
              <a:defRPr sz="1800"/>
            </a:lvl3pPr>
            <a:lvl4pPr marL="720725" indent="-180000">
              <a:buFont typeface="Symbol" pitchFamily="18" charset="2"/>
              <a:buChar char="-"/>
              <a:defRPr sz="1600"/>
            </a:lvl4pPr>
            <a:lvl5pPr marL="898525" indent="-180000">
              <a:buFont typeface="Symbol" pitchFamily="18" charset="2"/>
              <a:buChar char="-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BC632B0-B22E-4D4F-B5A6-EBA87681C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BC12BC00-0C28-5449-A6D5-B6F97AE6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FB6A527B-DDAA-F345-8766-6C14B78BFFA5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BA84916-F3E4-7349-8FD8-A31BE8B7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1F79A85-66DA-1D4D-BCF0-0A1C2052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817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000" y="1800000"/>
            <a:ext cx="6009984" cy="4500000"/>
          </a:xfrm>
        </p:spPr>
        <p:txBody>
          <a:bodyPr/>
          <a:lstStyle>
            <a:lvl1pPr>
              <a:lnSpc>
                <a:spcPts val="2600"/>
              </a:lnSpc>
              <a:defRPr sz="2400">
                <a:solidFill>
                  <a:srgbClr val="000000"/>
                </a:solidFill>
              </a:defRPr>
            </a:lvl1pPr>
            <a:lvl2pPr marL="360000" indent="-180975">
              <a:buFont typeface="Symbol" pitchFamily="18" charset="2"/>
              <a:buChar char=""/>
              <a:defRPr sz="2000">
                <a:solidFill>
                  <a:srgbClr val="000000"/>
                </a:solidFill>
              </a:defRPr>
            </a:lvl2pPr>
            <a:lvl3pPr marL="540000" indent="-180000">
              <a:buFont typeface="Symbol" pitchFamily="18" charset="2"/>
              <a:buChar char="-"/>
              <a:defRPr sz="1800">
                <a:solidFill>
                  <a:srgbClr val="000000"/>
                </a:solidFill>
              </a:defRPr>
            </a:lvl3pPr>
            <a:lvl4pPr marL="720725" indent="-180000">
              <a:buFont typeface="Symbol" pitchFamily="18" charset="2"/>
              <a:buChar char="-"/>
              <a:defRPr sz="1600">
                <a:solidFill>
                  <a:srgbClr val="000000"/>
                </a:solidFill>
              </a:defRPr>
            </a:lvl4pPr>
            <a:lvl5pPr marL="898525" indent="-180000">
              <a:buFont typeface="Symbol" pitchFamily="18" charset="2"/>
              <a:buChar char="-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95EA90BC-AECA-BB45-BDF7-8CE2D8ABEFF3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C88F2AB-F57E-4E49-8DBD-F9C032BC7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10" name="Rubrik 6">
            <a:extLst>
              <a:ext uri="{FF2B5EF4-FFF2-40B4-BE49-F238E27FC236}">
                <a16:creationId xmlns:a16="http://schemas.microsoft.com/office/drawing/2014/main" id="{92D30F36-BDF5-4145-9C99-8C98739C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88934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D7F9B4A1-0608-0641-90B5-D56C069849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200" y="1800000"/>
            <a:ext cx="5020512" cy="3784896"/>
          </a:xfrm>
          <a:solidFill>
            <a:srgbClr val="F3F3F3"/>
          </a:solidFill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Markera bildplatshållaren och välj bild i bildbanken</a:t>
            </a:r>
          </a:p>
        </p:txBody>
      </p:sp>
    </p:spTree>
    <p:extLst>
      <p:ext uri="{BB962C8B-B14F-4D97-AF65-F5344CB8AC3E}">
        <p14:creationId xmlns:p14="http://schemas.microsoft.com/office/powerpoint/2010/main" val="111325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38715" y="1800000"/>
            <a:ext cx="4502400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751A1A5-F0F3-4449-8A55-E239F53EF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5FD5D8BC-7CF2-C049-A7C0-C2AEFB0F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43800EE4-4A63-0E45-B8A5-29C3532C6BA2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558BC6D7-DE12-A24F-974F-AC65BE99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4824048-4A38-0442-8DA9-F255AFD1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6">
            <a:extLst>
              <a:ext uri="{FF2B5EF4-FFF2-40B4-BE49-F238E27FC236}">
                <a16:creationId xmlns:a16="http://schemas.microsoft.com/office/drawing/2014/main" id="{87574945-318F-E94C-8A74-750A9615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innehåll 3">
            <a:extLst>
              <a:ext uri="{FF2B5EF4-FFF2-40B4-BE49-F238E27FC236}">
                <a16:creationId xmlns:a16="http://schemas.microsoft.com/office/drawing/2014/main" id="{B62A1765-2856-7944-8850-90C8C033CD4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3999" y="1789772"/>
            <a:ext cx="4502400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8721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000" y="1800000"/>
            <a:ext cx="4502400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38715" y="1800000"/>
            <a:ext cx="4502400" cy="2106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5438715" y="4048848"/>
            <a:ext cx="4502400" cy="2232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18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2334E3-4BBE-D345-8243-0B8B6C21F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3B59F88-D99D-F947-A10C-C7B95C65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CABC2252-8442-5A4D-B81A-4284341203B7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2AE0484-C9EF-974A-AB23-46D5649B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A2E17BA5-5BAC-444E-BD73-9600F0C8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Rubrik 6">
            <a:extLst>
              <a:ext uri="{FF2B5EF4-FFF2-40B4-BE49-F238E27FC236}">
                <a16:creationId xmlns:a16="http://schemas.microsoft.com/office/drawing/2014/main" id="{BBF332E7-FE3D-814F-95E6-7DF805DF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79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26" name="Rubrik 1">
            <a:extLst>
              <a:ext uri="{FF2B5EF4-FFF2-40B4-BE49-F238E27FC236}">
                <a16:creationId xmlns:a16="http://schemas.microsoft.com/office/drawing/2014/main" id="{47D5AB10-3AFB-744F-9DA1-1836B6C58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7" name="Underrubrik 2">
            <a:extLst>
              <a:ext uri="{FF2B5EF4-FFF2-40B4-BE49-F238E27FC236}">
                <a16:creationId xmlns:a16="http://schemas.microsoft.com/office/drawing/2014/main" id="{A2FD1179-4AB1-D04D-BB4D-7BDB274E5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9" name="Platshållare för bild 7">
            <a:extLst>
              <a:ext uri="{FF2B5EF4-FFF2-40B4-BE49-F238E27FC236}">
                <a16:creationId xmlns:a16="http://schemas.microsoft.com/office/drawing/2014/main" id="{60C7FE9A-E10B-3D49-97D0-8E85BD50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" b="1473"/>
          <a:stretch>
            <a:fillRect/>
          </a:stretch>
        </p:blipFill>
        <p:spPr>
          <a:xfrm>
            <a:off x="683593" y="2934357"/>
            <a:ext cx="10908000" cy="3420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6D9AE9E-3595-3D4B-9B4B-E5811A106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pic>
        <p:nvPicPr>
          <p:cNvPr id="10" name="Platshållare för bild 7">
            <a:extLst>
              <a:ext uri="{FF2B5EF4-FFF2-40B4-BE49-F238E27FC236}">
                <a16:creationId xmlns:a16="http://schemas.microsoft.com/office/drawing/2014/main" id="{403E5747-74D8-B14C-9085-7B48217F89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" b="1473"/>
          <a:stretch>
            <a:fillRect/>
          </a:stretch>
        </p:blipFill>
        <p:spPr>
          <a:xfrm>
            <a:off x="683593" y="2934357"/>
            <a:ext cx="10908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90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000" y="1800000"/>
            <a:ext cx="4502400" cy="2106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38715" y="1800000"/>
            <a:ext cx="4502400" cy="2106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684000" y="4066059"/>
            <a:ext cx="4502400" cy="2232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5438715" y="4066059"/>
            <a:ext cx="4502400" cy="2232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8B9FF5E-598D-6245-BE00-76D087E10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4DBE9A-714C-4644-9902-7C7FF31C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585C45CE-4912-C24F-8AC9-565BA8ACEA81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A485F16A-94AA-8A48-8B7F-FA0D02C9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98115E1A-3329-584A-99D5-34452975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6">
            <a:extLst>
              <a:ext uri="{FF2B5EF4-FFF2-40B4-BE49-F238E27FC236}">
                <a16:creationId xmlns:a16="http://schemas.microsoft.com/office/drawing/2014/main" id="{4D1860A3-D78F-5344-B843-4EB709F9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65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0EC6287-112E-F04B-A030-FFC3D44CA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1F57-B167-4944-831B-A0941EC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F9CF3DE0-B348-CC49-90AB-D241DB655E4F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7E7E2719-E28B-A940-AC64-B09B9972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4A57792-5EEE-7248-8457-6FBECA8F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6">
            <a:extLst>
              <a:ext uri="{FF2B5EF4-FFF2-40B4-BE49-F238E27FC236}">
                <a16:creationId xmlns:a16="http://schemas.microsoft.com/office/drawing/2014/main" id="{4A5E5F6E-7209-2446-B866-CAFF4A57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474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 userDrawn="1"/>
        </p:nvSpPr>
        <p:spPr>
          <a:xfrm>
            <a:off x="4416000" y="2589534"/>
            <a:ext cx="33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bg2"/>
                </a:solidFill>
              </a:rPr>
              <a:t>Tack!</a:t>
            </a:r>
          </a:p>
          <a:p>
            <a:pPr algn="ctr"/>
            <a:r>
              <a:rPr lang="sv-SE" sz="3000" b="0" dirty="0" err="1">
                <a:solidFill>
                  <a:schemeClr val="bg2"/>
                </a:solidFill>
              </a:rPr>
              <a:t>www.uhr.se</a:t>
            </a:r>
            <a:endParaRPr lang="sv-SE" sz="3000" b="0" dirty="0">
              <a:solidFill>
                <a:schemeClr val="bg2"/>
              </a:solidFill>
            </a:endParaRPr>
          </a:p>
        </p:txBody>
      </p:sp>
      <p:sp>
        <p:nvSpPr>
          <p:cNvPr id="9" name="Rektangel 9"/>
          <p:cNvSpPr/>
          <p:nvPr userDrawn="1"/>
        </p:nvSpPr>
        <p:spPr>
          <a:xfrm>
            <a:off x="12438926" y="1"/>
            <a:ext cx="2947964" cy="5525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10" name="textruta 8"/>
          <p:cNvSpPr txBox="1"/>
          <p:nvPr userDrawn="1"/>
        </p:nvSpPr>
        <p:spPr>
          <a:xfrm>
            <a:off x="12475194" y="1"/>
            <a:ext cx="291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Denna layout används för UHR:s 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samarbetslogotyper/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underlogotyper. Placera</a:t>
            </a:r>
            <a:r>
              <a:rPr lang="sv-SE" sz="1200" baseline="0" dirty="0">
                <a:solidFill>
                  <a:srgbClr val="000000"/>
                </a:solidFill>
              </a:rPr>
              <a:t> logotyperna enligt exemplen </a:t>
            </a:r>
            <a:br>
              <a:rPr lang="sv-SE" sz="1200" baseline="0" dirty="0">
                <a:solidFill>
                  <a:srgbClr val="000000"/>
                </a:solidFill>
              </a:rPr>
            </a:br>
            <a:r>
              <a:rPr lang="sv-SE" sz="1200" baseline="0" dirty="0">
                <a:solidFill>
                  <a:srgbClr val="000000"/>
                </a:solidFill>
              </a:rPr>
              <a:t>nedan. </a:t>
            </a:r>
            <a:br>
              <a:rPr lang="sv-SE" sz="1200" baseline="0" dirty="0">
                <a:solidFill>
                  <a:srgbClr val="000000"/>
                </a:solidFill>
              </a:rPr>
            </a:br>
            <a:endParaRPr lang="sv-SE" sz="1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8311" y="1015665"/>
            <a:ext cx="2435908" cy="13733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8311" y="2525752"/>
            <a:ext cx="2435908" cy="13795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08311" y="4042052"/>
            <a:ext cx="2435908" cy="13889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FC7A085-3B8E-4641-8232-5F2FF6BF7E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8">
            <a:extLst>
              <a:ext uri="{FF2B5EF4-FFF2-40B4-BE49-F238E27FC236}">
                <a16:creationId xmlns:a16="http://schemas.microsoft.com/office/drawing/2014/main" id="{B8F3595F-58D6-D44D-B6F8-DB560F80A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34978" b="20349"/>
          <a:stretch/>
        </p:blipFill>
        <p:spPr>
          <a:xfrm>
            <a:off x="666660" y="2926081"/>
            <a:ext cx="10908000" cy="34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802B8D-4A30-954F-BB04-1B9563F86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95A06E01-0191-234E-BACA-27E79074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Platshållare för bild 8">
            <a:extLst>
              <a:ext uri="{FF2B5EF4-FFF2-40B4-BE49-F238E27FC236}">
                <a16:creationId xmlns:a16="http://schemas.microsoft.com/office/drawing/2014/main" id="{58AA79E5-D354-9F4B-B806-201693F40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34978" b="20349"/>
          <a:stretch/>
        </p:blipFill>
        <p:spPr>
          <a:xfrm>
            <a:off x="666660" y="2926081"/>
            <a:ext cx="10908000" cy="34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ABFDFC0-59E9-9A45-825C-13EF6118E9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3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A7A630-2DD6-BD45-BEE5-7C70706A0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1707A4BF-B669-7E4C-BC27-19A9D78FE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660" y="2926081"/>
            <a:ext cx="10908000" cy="3420000"/>
          </a:xfrm>
          <a:solidFill>
            <a:srgbClr val="F3F3F3"/>
          </a:solidFill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Markera bildplatshållaren och välj bild i bildbanken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9E878B1A-228D-FB40-8292-3624066EF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64" y="999507"/>
            <a:ext cx="3977996" cy="859814"/>
          </a:xfrm>
          <a:noFill/>
        </p:spPr>
        <p:txBody>
          <a:bodyPr lIns="0" tIns="0" rIns="0" bIns="0"/>
          <a:lstStyle>
            <a:lvl1pPr marL="0" indent="0" algn="r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05F6A479-A331-BE40-9673-26DF5FC29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6177" y="604857"/>
            <a:ext cx="1708483" cy="380151"/>
          </a:xfrm>
          <a:noFill/>
        </p:spPr>
        <p:txBody>
          <a:bodyPr wrap="square" lIns="0" tIns="0" rIns="0" bIns="0"/>
          <a:lstStyle>
            <a:lvl1pPr marL="0" indent="0" algn="r">
              <a:lnSpc>
                <a:spcPts val="2100"/>
              </a:lnSpc>
              <a:spcBef>
                <a:spcPts val="140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  <a:lvl2pPr marL="27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628650" indent="0">
              <a:buFontTx/>
              <a:buNone/>
              <a:defRPr>
                <a:solidFill>
                  <a:schemeClr val="bg1"/>
                </a:solidFill>
              </a:defRPr>
            </a:lvl4pPr>
            <a:lvl5pPr marL="756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D0A1FFA-1499-5241-ABEE-17F9A745A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60" y="1307336"/>
            <a:ext cx="8324763" cy="1019622"/>
          </a:xfr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867CF5D8-9379-9645-B1DD-87554BE4C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52E221-F1F8-BF49-8B84-63AF7E59C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522005"/>
            <a:ext cx="1783947" cy="4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000" y="1799999"/>
            <a:ext cx="9240000" cy="4536000"/>
          </a:xfrm>
        </p:spPr>
        <p:txBody>
          <a:bodyPr/>
          <a:lstStyle>
            <a:lvl1pPr>
              <a:lnSpc>
                <a:spcPts val="2600"/>
              </a:lnSpc>
              <a:defRPr sz="2400"/>
            </a:lvl1pPr>
            <a:lvl2pPr marL="360000" indent="-180975">
              <a:buFont typeface="Symbol" pitchFamily="18" charset="2"/>
              <a:buChar char=""/>
              <a:defRPr sz="2000"/>
            </a:lvl2pPr>
            <a:lvl3pPr marL="540000" indent="-180000">
              <a:buFont typeface="Symbol" pitchFamily="18" charset="2"/>
              <a:buChar char="-"/>
              <a:defRPr sz="1800"/>
            </a:lvl3pPr>
            <a:lvl4pPr marL="720725" indent="-180000">
              <a:buFont typeface="Symbol" pitchFamily="18" charset="2"/>
              <a:buChar char="-"/>
              <a:defRPr sz="1600"/>
            </a:lvl4pPr>
            <a:lvl5pPr marL="898525" indent="-180000">
              <a:buFont typeface="Symbol" pitchFamily="18" charset="2"/>
              <a:buChar char="-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BC632B0-B22E-4D4F-B5A6-EBA87681C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BC12BC00-0C28-5449-A6D5-B6F97AE6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FB6A527B-DDAA-F345-8766-6C14B78BFFA5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BA84916-F3E4-7349-8FD8-A31BE8B7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1F79A85-66DA-1D4D-BCF0-0A1C2052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8B49A66-B4A2-014B-95B8-FE40D04F3A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000" y="1800000"/>
            <a:ext cx="6009984" cy="4500000"/>
          </a:xfrm>
        </p:spPr>
        <p:txBody>
          <a:bodyPr/>
          <a:lstStyle>
            <a:lvl1pPr>
              <a:lnSpc>
                <a:spcPts val="2600"/>
              </a:lnSpc>
              <a:defRPr sz="2400">
                <a:solidFill>
                  <a:srgbClr val="000000"/>
                </a:solidFill>
              </a:defRPr>
            </a:lvl1pPr>
            <a:lvl2pPr marL="360000" indent="-180975">
              <a:buFont typeface="Symbol" pitchFamily="18" charset="2"/>
              <a:buChar char=""/>
              <a:defRPr sz="2000">
                <a:solidFill>
                  <a:srgbClr val="000000"/>
                </a:solidFill>
              </a:defRPr>
            </a:lvl2pPr>
            <a:lvl3pPr marL="540000" indent="-180000">
              <a:buFont typeface="Symbol" pitchFamily="18" charset="2"/>
              <a:buChar char="-"/>
              <a:defRPr sz="1800">
                <a:solidFill>
                  <a:srgbClr val="000000"/>
                </a:solidFill>
              </a:defRPr>
            </a:lvl3pPr>
            <a:lvl4pPr marL="720725" indent="-180000">
              <a:buFont typeface="Symbol" pitchFamily="18" charset="2"/>
              <a:buChar char="-"/>
              <a:defRPr sz="1600">
                <a:solidFill>
                  <a:srgbClr val="000000"/>
                </a:solidFill>
              </a:defRPr>
            </a:lvl4pPr>
            <a:lvl5pPr marL="898525" indent="-180000">
              <a:buFont typeface="Symbol" pitchFamily="18" charset="2"/>
              <a:buChar char="-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95EA90BC-AECA-BB45-BDF7-8CE2D8ABEFF3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C88F2AB-F57E-4E49-8DBD-F9C032BC7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10" name="Rubrik 6">
            <a:extLst>
              <a:ext uri="{FF2B5EF4-FFF2-40B4-BE49-F238E27FC236}">
                <a16:creationId xmlns:a16="http://schemas.microsoft.com/office/drawing/2014/main" id="{92D30F36-BDF5-4145-9C99-8C98739C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88934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D7F9B4A1-0608-0641-90B5-D56C069849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200" y="1800000"/>
            <a:ext cx="5020512" cy="3784896"/>
          </a:xfrm>
          <a:solidFill>
            <a:srgbClr val="F3F3F3"/>
          </a:solidFill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Markera bildplatshållaren och välj bild i bildbanken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2AE6A66-D1C1-0046-92AF-B6B5EA2DAC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8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38715" y="1800000"/>
            <a:ext cx="4502400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751A1A5-F0F3-4449-8A55-E239F53EF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5FD5D8BC-7CF2-C049-A7C0-C2AEFB0F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43800EE4-4A63-0E45-B8A5-29C3532C6BA2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558BC6D7-DE12-A24F-974F-AC65BE99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4824048-4A38-0442-8DA9-F255AFD1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6">
            <a:extLst>
              <a:ext uri="{FF2B5EF4-FFF2-40B4-BE49-F238E27FC236}">
                <a16:creationId xmlns:a16="http://schemas.microsoft.com/office/drawing/2014/main" id="{87574945-318F-E94C-8A74-750A9615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innehåll 3">
            <a:extLst>
              <a:ext uri="{FF2B5EF4-FFF2-40B4-BE49-F238E27FC236}">
                <a16:creationId xmlns:a16="http://schemas.microsoft.com/office/drawing/2014/main" id="{B62A1765-2856-7944-8850-90C8C033CD4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3999" y="1789772"/>
            <a:ext cx="4502400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2BA9088-0593-8B47-A1E2-3C303F0E2E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000" y="1800000"/>
            <a:ext cx="4502400" cy="4500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38715" y="1800000"/>
            <a:ext cx="4502400" cy="2106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20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5438715" y="4048848"/>
            <a:ext cx="4502400" cy="2232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600"/>
              </a:lnSpc>
              <a:defRPr lang="sv-SE" sz="2400" smtClean="0"/>
            </a:lvl1pPr>
            <a:lvl2pPr>
              <a:defRPr lang="sv-SE" sz="1800" smtClean="0"/>
            </a:lvl2pPr>
            <a:lvl3pPr>
              <a:defRPr lang="sv-SE" sz="1800" smtClean="0"/>
            </a:lvl3pPr>
            <a:lvl4pPr>
              <a:defRPr lang="sv-SE" sz="1600" smtClean="0"/>
            </a:lvl4pPr>
            <a:lvl5pPr>
              <a:defRPr lang="sv-SE"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2334E3-4BBE-D345-8243-0B8B6C21F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3B59F88-D99D-F947-A10C-C7B95C65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CABC2252-8442-5A4D-B81A-4284341203B7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2AE0484-C9EF-974A-AB23-46D5649B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A2E17BA5-5BAC-444E-BD73-9600F0C8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Rubrik 6">
            <a:extLst>
              <a:ext uri="{FF2B5EF4-FFF2-40B4-BE49-F238E27FC236}">
                <a16:creationId xmlns:a16="http://schemas.microsoft.com/office/drawing/2014/main" id="{BBF332E7-FE3D-814F-95E6-7DF805DF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B95CAD3-60BE-1942-A85F-B1456CA3C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000" y="1800000"/>
            <a:ext cx="4502400" cy="2106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38715" y="1800000"/>
            <a:ext cx="4502400" cy="2106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684000" y="4066059"/>
            <a:ext cx="4502400" cy="2232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5438715" y="4066059"/>
            <a:ext cx="4502400" cy="22320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8B9FF5E-598D-6245-BE00-76D087E10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4DBE9A-714C-4644-9902-7C7FF31C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5055" y="6434434"/>
            <a:ext cx="2880000" cy="144000"/>
          </a:xfrm>
          <a:prstGeom prst="rect">
            <a:avLst/>
          </a:prstGeom>
        </p:spPr>
        <p:txBody>
          <a:bodyPr rIns="0"/>
          <a:lstStyle>
            <a:lvl1pPr algn="r">
              <a:defRPr sz="1200"/>
            </a:lvl1pPr>
          </a:lstStyle>
          <a:p>
            <a:fld id="{585C45CE-4912-C24F-8AC9-565BA8ACEA81}" type="datetime1">
              <a:rPr lang="sv-SE" smtClean="0"/>
              <a:t>2025-12-17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A485F16A-94AA-8A48-8B7F-FA0D02C9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403" y="6309320"/>
            <a:ext cx="3168352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98115E1A-3329-584A-99D5-34452975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2" y="6453335"/>
            <a:ext cx="550597" cy="27529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6">
            <a:extLst>
              <a:ext uri="{FF2B5EF4-FFF2-40B4-BE49-F238E27FC236}">
                <a16:creationId xmlns:a16="http://schemas.microsoft.com/office/drawing/2014/main" id="{4D1860A3-D78F-5344-B843-4EB709F9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1139339"/>
            <a:ext cx="10821055" cy="522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95FD045-AC08-EE44-AA9E-657789014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" y="522006"/>
            <a:ext cx="1080000" cy="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nguageTextBox"/>
          <p:cNvSpPr txBox="1"/>
          <p:nvPr/>
        </p:nvSpPr>
        <p:spPr>
          <a:xfrm>
            <a:off x="84666667" y="63500000"/>
            <a:ext cx="197490" cy="10772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v-SE" sz="100" dirty="0" err="1"/>
              <a:t>Sv</a:t>
            </a:r>
            <a:endParaRPr lang="sv-SE" sz="100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9402" y="324000"/>
            <a:ext cx="10782207" cy="864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1379909"/>
            <a:ext cx="92400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LanguageTextBox">
            <a:extLst>
              <a:ext uri="{FF2B5EF4-FFF2-40B4-BE49-F238E27FC236}">
                <a16:creationId xmlns:a16="http://schemas.microsoft.com/office/drawing/2014/main" id="{87B9A2B5-FDE3-C049-80BE-DAA0424B5F57}"/>
              </a:ext>
            </a:extLst>
          </p:cNvPr>
          <p:cNvSpPr txBox="1"/>
          <p:nvPr userDrawn="1"/>
        </p:nvSpPr>
        <p:spPr>
          <a:xfrm>
            <a:off x="84666667" y="63500000"/>
            <a:ext cx="197490" cy="10772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sv-SE" sz="100" dirty="0" err="1"/>
              <a:t>Sv</a:t>
            </a:r>
            <a:endParaRPr lang="sv-SE" sz="100" dirty="0"/>
          </a:p>
        </p:txBody>
      </p:sp>
    </p:spTree>
    <p:extLst>
      <p:ext uri="{BB962C8B-B14F-4D97-AF65-F5344CB8AC3E}">
        <p14:creationId xmlns:p14="http://schemas.microsoft.com/office/powerpoint/2010/main" val="10970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92" r:id="rId12"/>
    <p:sldLayoutId id="2147483693" r:id="rId13"/>
    <p:sldLayoutId id="2147483694" r:id="rId14"/>
    <p:sldLayoutId id="2147483695" r:id="rId15"/>
    <p:sldLayoutId id="2147483680" r:id="rId16"/>
    <p:sldLayoutId id="2147483686" r:id="rId17"/>
    <p:sldLayoutId id="2147483681" r:id="rId18"/>
    <p:sldLayoutId id="2147483682" r:id="rId19"/>
    <p:sldLayoutId id="2147483683" r:id="rId20"/>
    <p:sldLayoutId id="2147483684" r:id="rId21"/>
    <p:sldLayoutId id="214748369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ts val="2100"/>
        </a:lnSpc>
        <a:spcBef>
          <a:spcPts val="14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14000" indent="-144000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700" kern="1200">
          <a:solidFill>
            <a:srgbClr val="000000"/>
          </a:solidFill>
          <a:latin typeface="+mn-lt"/>
          <a:ea typeface="+mn-ea"/>
          <a:cs typeface="+mn-cs"/>
        </a:defRPr>
      </a:lvl2pPr>
      <a:lvl3pPr marL="576000" indent="-108000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720725" indent="-92075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1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agning.se/sv/dina-betyg/gymnasieskolan/gymnasieexamen-2014-och-framat/rakna-ut-ditt-meritvarde/signe-soker-till-socionomprogramm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agning.se/sv/dina-betyg/gymnasieskolan/gymnasieexamen-2014-och-framat/rakna-ut-ditt-meritvarde/kim-soker-till-juristprogrammet/kim-vill-aven-soka-till-arkitekt/" TargetMode="External"/><Relationship Id="rId2" Type="http://schemas.openxmlformats.org/officeDocument/2006/relationships/hyperlink" Target="https://www.antagning.se/sv/dina-betyg/gymnasieskolan/gymnasieexamen-2014-och-framat/rakna-ut-ditt-meritvarde/kim-soker-till-juristprogramm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stik.uhr.se/" TargetMode="External"/><Relationship Id="rId2" Type="http://schemas.openxmlformats.org/officeDocument/2006/relationships/hyperlink" Target="http://jamforutbildning.studera.nu/sok-jamfor/?fritext=S%c3%b6k%20%c3%a4mne,%20utbildningar,%20h%c3%b6gskola%20eller%20or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3EADCD-D6B7-8940-AFAF-0196D010F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För dig som har eller kommer att ta gymnasieexamen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49434BB-1E16-5847-9B2F-22B5EBB80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söka till högskolan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14C5D2-8625-0B43-BC61-E7AEE2FD9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60" y="2369100"/>
            <a:ext cx="10906273" cy="556981"/>
          </a:xfrm>
        </p:spPr>
        <p:txBody>
          <a:bodyPr/>
          <a:lstStyle/>
          <a:p>
            <a:r>
              <a:rPr lang="sv-SE" dirty="0"/>
              <a:t>Vilka förkunskaper du behöver ha och hur betygen räknas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18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Eftersom olika program på gymnasiet</a:t>
            </a:r>
          </a:p>
          <a:p>
            <a:pPr marL="0" indent="0">
              <a:buNone/>
            </a:pPr>
            <a:r>
              <a:rPr lang="sv-SE" dirty="0"/>
              <a:t>ger olika förkunskaper kan det vara en </a:t>
            </a:r>
          </a:p>
          <a:p>
            <a:pPr marL="0" indent="0">
              <a:buNone/>
            </a:pPr>
            <a:r>
              <a:rPr lang="sv-SE" dirty="0"/>
              <a:t>bra idé att se vilka utbildningar ditt </a:t>
            </a:r>
          </a:p>
          <a:p>
            <a:pPr marL="0" indent="0">
              <a:buNone/>
            </a:pPr>
            <a:r>
              <a:rPr lang="sv-SE" dirty="0"/>
              <a:t>program ger dig behörighet till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400" dirty="0"/>
              <a:t>Länk: </a:t>
            </a:r>
          </a:p>
          <a:p>
            <a:pPr marL="0" indent="0">
              <a:buNone/>
            </a:pPr>
            <a:r>
              <a:rPr lang="sv-SE" sz="1400" dirty="0"/>
              <a:t>https://utbildningsguiden.skolverket.se/gymnasieskolan/behorighetsvisaren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Tips: Skolverkets </a:t>
            </a:r>
            <a:r>
              <a:rPr lang="sv-SE" dirty="0" err="1"/>
              <a:t>behörighetsvisare</a:t>
            </a:r>
            <a:r>
              <a:rPr lang="sv-SE" dirty="0"/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277" y="500903"/>
            <a:ext cx="52101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5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6775" y="3246045"/>
            <a:ext cx="10821055" cy="522885"/>
          </a:xfrm>
        </p:spPr>
        <p:txBody>
          <a:bodyPr/>
          <a:lstStyle/>
          <a:p>
            <a:pPr algn="ctr"/>
            <a:r>
              <a:rPr lang="sv-SE" sz="6600" dirty="0"/>
              <a:t>Meritvärdering och urval</a:t>
            </a:r>
          </a:p>
        </p:txBody>
      </p:sp>
    </p:spTree>
    <p:extLst>
      <p:ext uri="{BB962C8B-B14F-4D97-AF65-F5344CB8AC3E}">
        <p14:creationId xmlns:p14="http://schemas.microsoft.com/office/powerpoint/2010/main" val="84760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B14BCCE-4F26-644B-85A2-50589F00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204601"/>
            <a:ext cx="9240000" cy="4536000"/>
          </a:xfrm>
        </p:spPr>
        <p:txBody>
          <a:bodyPr/>
          <a:lstStyle/>
          <a:p>
            <a:r>
              <a:rPr lang="sv-SE" dirty="0"/>
              <a:t>När det finns fler sökande till en utbildning än det finns platser, måste det göras ett </a:t>
            </a:r>
            <a:r>
              <a:rPr lang="sv-SE" b="1" dirty="0"/>
              <a:t>urval </a:t>
            </a:r>
            <a:r>
              <a:rPr lang="sv-SE" dirty="0"/>
              <a:t>bland dem som söker.</a:t>
            </a:r>
          </a:p>
          <a:p>
            <a:r>
              <a:rPr lang="sv-SE" dirty="0"/>
              <a:t>Den med ett högre </a:t>
            </a:r>
            <a:r>
              <a:rPr lang="sv-SE" b="1" dirty="0"/>
              <a:t>meritvärde</a:t>
            </a:r>
            <a:r>
              <a:rPr lang="sv-SE" dirty="0"/>
              <a:t> får då en plats före den med lägre meritvärde.</a:t>
            </a:r>
          </a:p>
          <a:p>
            <a:r>
              <a:rPr lang="sv-SE" dirty="0"/>
              <a:t>Du som ska ta en gymnasieexamen har möjlighet att få max </a:t>
            </a:r>
            <a:r>
              <a:rPr lang="sv-SE" b="1" dirty="0"/>
              <a:t>22,5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i meritvärde, </a:t>
            </a:r>
            <a:r>
              <a:rPr lang="sv-SE" b="1" dirty="0">
                <a:solidFill>
                  <a:srgbClr val="FF0000"/>
                </a:solidFill>
              </a:rPr>
              <a:t>men till många utbildningar räcker ett lägre meritvärde </a:t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06E80BB-E076-4A46-905C-05E4742D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Vägen till meritvärdet går via din gymnasieexamen</a:t>
            </a:r>
          </a:p>
        </p:txBody>
      </p:sp>
      <p:sp>
        <p:nvSpPr>
          <p:cNvPr id="5" name="5-uddig stjärna 4"/>
          <p:cNvSpPr/>
          <p:nvPr/>
        </p:nvSpPr>
        <p:spPr>
          <a:xfrm>
            <a:off x="8758518" y="2142565"/>
            <a:ext cx="3325906" cy="3388659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Max 22,5 </a:t>
            </a:r>
          </a:p>
        </p:txBody>
      </p:sp>
    </p:spTree>
    <p:extLst>
      <p:ext uri="{BB962C8B-B14F-4D97-AF65-F5344CB8AC3E}">
        <p14:creationId xmlns:p14="http://schemas.microsoft.com/office/powerpoint/2010/main" val="234807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85A980D-0D5E-49DA-84B7-4BDDAAB0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sv-SE" dirty="0"/>
          </a:p>
          <a:p>
            <a:pPr marL="457200" indent="-457200">
              <a:buAutoNum type="arabicPeriod"/>
            </a:pPr>
            <a:r>
              <a:rPr lang="sv-SE" dirty="0"/>
              <a:t>Börja med att räkna om bokstavsbetygen till sifferbetyg.</a:t>
            </a:r>
          </a:p>
          <a:p>
            <a:pPr marL="457200" indent="-457200">
              <a:buAutoNum type="arabicPeriod"/>
            </a:pPr>
            <a:r>
              <a:rPr lang="sv-SE" dirty="0"/>
              <a:t>Gå igenom hela betyget och multiplicera siffervärdet med kurspoängen. 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Gymnasiearbetet ska inte räknas med.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E3F088E-247D-47D9-9DB8-5CBD21BB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Ditt meritvärde räknar du fram så här</a:t>
            </a:r>
          </a:p>
        </p:txBody>
      </p:sp>
      <p:pic>
        <p:nvPicPr>
          <p:cNvPr id="4" name="Picture 2" descr="P:\Enheten för studieinformation\Antagning.se\Bilder illustrationer\Symboler JG\VHS-ill_arial_sifferva¦êrde_mellan-05.png">
            <a:extLst>
              <a:ext uri="{FF2B5EF4-FFF2-40B4-BE49-F238E27FC236}">
                <a16:creationId xmlns:a16="http://schemas.microsoft.com/office/drawing/2014/main" id="{5906A392-3502-44FE-9108-FFD1CB0C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15" y="206188"/>
            <a:ext cx="2694628" cy="67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8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Räkna fram meritvärde, forts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0BC9F37-FA43-4555-B007-C78E2482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1586" y="257119"/>
            <a:ext cx="5582134" cy="625125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02024" y="2115671"/>
            <a:ext cx="67952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3. Lägg sedan ihop alla kurspoäng. Du får då fram </a:t>
            </a:r>
            <a:r>
              <a:rPr lang="sv-SE" sz="2400" b="1" dirty="0"/>
              <a:t>den sammanlagda gymnasiepoängen </a:t>
            </a:r>
            <a:r>
              <a:rPr lang="sv-SE" sz="2400" dirty="0"/>
              <a:t>(2 400 i exemplet)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4. Lägg ihop alla betygsvärden. Du får då fram </a:t>
            </a:r>
            <a:br>
              <a:rPr lang="sv-SE" sz="2400" dirty="0"/>
            </a:br>
            <a:r>
              <a:rPr lang="sv-SE" sz="2400" b="1" dirty="0"/>
              <a:t>det sammanlagda betygsvärdet </a:t>
            </a:r>
            <a:r>
              <a:rPr lang="sv-SE" sz="2400" dirty="0"/>
              <a:t>(40 000)</a:t>
            </a:r>
            <a:br>
              <a:rPr lang="sv-SE" sz="2400" b="1" dirty="0"/>
            </a:br>
            <a:endParaRPr lang="sv-SE" sz="2400" b="1" dirty="0"/>
          </a:p>
          <a:p>
            <a:r>
              <a:rPr lang="sv-SE" sz="2400" dirty="0"/>
              <a:t>5. Dela det sammanlagda betygsvärdet med </a:t>
            </a:r>
          </a:p>
          <a:p>
            <a:r>
              <a:rPr lang="sv-SE" sz="2400" dirty="0"/>
              <a:t>den sammanlagda gymnasiepoängen. </a:t>
            </a:r>
          </a:p>
        </p:txBody>
      </p:sp>
    </p:spTree>
    <p:extLst>
      <p:ext uri="{BB962C8B-B14F-4D97-AF65-F5344CB8AC3E}">
        <p14:creationId xmlns:p14="http://schemas.microsoft.com/office/powerpoint/2010/main" val="237740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36A0A14-E550-48A9-8988-4D5CC9B51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115588"/>
            <a:ext cx="9240000" cy="4536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Det värde som du får fram när du delat det sammanlagda betygsvärdet med den sammanlagda gymnasiepoängen kallas </a:t>
            </a:r>
            <a:r>
              <a:rPr lang="sv-SE" b="1" dirty="0"/>
              <a:t>jämförelsetal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Om du inte får lägga till några meritpoäng är jämförelsetalet = meritvärdet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6B88F29-F2D1-4CF9-BD56-BAE34F00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Jämförelsetalet är en bit på vägen</a:t>
            </a:r>
          </a:p>
        </p:txBody>
      </p:sp>
      <p:pic>
        <p:nvPicPr>
          <p:cNvPr id="4" name="Bildobjekt 3" descr="VHS-ill_arial_vägen.png">
            <a:extLst>
              <a:ext uri="{FF2B5EF4-FFF2-40B4-BE49-F238E27FC236}">
                <a16:creationId xmlns:a16="http://schemas.microsoft.com/office/drawing/2014/main" id="{B283C85E-1035-480F-89ED-7E9053DF8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1" y="3990312"/>
            <a:ext cx="7325152" cy="24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2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1E2F799-A12A-4F49-A7E1-69606A90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220785"/>
            <a:ext cx="9240000" cy="4536000"/>
          </a:xfrm>
        </p:spPr>
        <p:txBody>
          <a:bodyPr/>
          <a:lstStyle/>
          <a:p>
            <a:r>
              <a:rPr lang="sv-SE" dirty="0"/>
              <a:t>Oavsett vilken utbildning du söker </a:t>
            </a:r>
            <a:br>
              <a:rPr lang="sv-SE" dirty="0"/>
            </a:br>
            <a:r>
              <a:rPr lang="sv-SE" dirty="0"/>
              <a:t>kan du få meritpoäng för vissa kurser i moderna språk, </a:t>
            </a:r>
            <a:br>
              <a:rPr lang="sv-SE" dirty="0"/>
            </a:br>
            <a:r>
              <a:rPr lang="sv-SE" dirty="0"/>
              <a:t>engelska och matematik = </a:t>
            </a:r>
            <a:r>
              <a:rPr lang="sv-SE" b="1" dirty="0"/>
              <a:t>meritkurser</a:t>
            </a:r>
            <a:endParaRPr lang="sv-SE" dirty="0"/>
          </a:p>
          <a:p>
            <a:r>
              <a:rPr lang="sv-SE" dirty="0"/>
              <a:t>För att få </a:t>
            </a:r>
            <a:r>
              <a:rPr lang="sv-SE" b="1" dirty="0"/>
              <a:t>meritpoäng</a:t>
            </a:r>
            <a:r>
              <a:rPr lang="sv-SE" dirty="0"/>
              <a:t> krävs att du har lägst betyget E i kursen</a:t>
            </a:r>
          </a:p>
          <a:p>
            <a:endParaRPr lang="sv-SE" dirty="0"/>
          </a:p>
          <a:p>
            <a:r>
              <a:rPr lang="sv-SE" dirty="0"/>
              <a:t>Högre betyg ger inte mer poäng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B4AB27D-07F8-40A2-972E-D63F282C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Kolla om du får lägga till meritpoäng</a:t>
            </a:r>
          </a:p>
        </p:txBody>
      </p:sp>
      <p:pic>
        <p:nvPicPr>
          <p:cNvPr id="4" name="Platshållare för bild 5">
            <a:extLst>
              <a:ext uri="{FF2B5EF4-FFF2-40B4-BE49-F238E27FC236}">
                <a16:creationId xmlns:a16="http://schemas.microsoft.com/office/drawing/2014/main" id="{3A146651-2A3E-4379-A8DD-86517B7F4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r="281"/>
          <a:stretch>
            <a:fillRect/>
          </a:stretch>
        </p:blipFill>
        <p:spPr bwMode="auto">
          <a:xfrm>
            <a:off x="7967850" y="1649160"/>
            <a:ext cx="3989639" cy="39896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8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418031A-D465-44F3-8788-344EDDD7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Meritkurser</a:t>
            </a:r>
          </a:p>
          <a:p>
            <a:r>
              <a:rPr lang="sv-SE" dirty="0"/>
              <a:t>Moderna språk ger högst 1,5 meritpoäng*</a:t>
            </a:r>
          </a:p>
          <a:p>
            <a:r>
              <a:rPr lang="sv-SE" dirty="0"/>
              <a:t>Engelska ger högst 1,0 meritpoäng</a:t>
            </a:r>
          </a:p>
          <a:p>
            <a:r>
              <a:rPr lang="sv-SE" dirty="0"/>
              <a:t>Matematik ger högst 1,5 meritpoäng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Du måste ha lägst betyget E</a:t>
            </a:r>
          </a:p>
          <a:p>
            <a:r>
              <a:rPr lang="sv-SE" dirty="0"/>
              <a:t>Betygsvärdet för meritkursen räknas in i meritvärdet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*kurser i modersmål ger inte meritpoäng som modernt språk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1FF384-5214-4E0D-9A80-1B91363F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kan få maximalt 2,5 meritpoäng</a:t>
            </a:r>
          </a:p>
        </p:txBody>
      </p:sp>
    </p:spTree>
    <p:extLst>
      <p:ext uri="{BB962C8B-B14F-4D97-AF65-F5344CB8AC3E}">
        <p14:creationId xmlns:p14="http://schemas.microsoft.com/office/powerpoint/2010/main" val="219495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CC4D790-0C5A-4EA2-B157-DC4079C3A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1978023"/>
            <a:ext cx="9240000" cy="4536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Språk 1</a:t>
            </a:r>
          </a:p>
          <a:p>
            <a:pPr marL="0" indent="0">
              <a:buNone/>
            </a:pPr>
            <a:r>
              <a:rPr lang="sv-SE" dirty="0"/>
              <a:t>-moderna språk 3 ger 0,5 meritpoäng</a:t>
            </a:r>
          </a:p>
          <a:p>
            <a:pPr marL="0" indent="0">
              <a:buNone/>
            </a:pPr>
            <a:r>
              <a:rPr lang="sv-SE" dirty="0"/>
              <a:t>-moderna språk 4 ger 1,0 meritpoäng</a:t>
            </a:r>
          </a:p>
          <a:p>
            <a:pPr marL="0" indent="0">
              <a:buNone/>
            </a:pPr>
            <a:r>
              <a:rPr lang="sv-SE" dirty="0"/>
              <a:t>-moderna språk 5 ger 0,5 meritpoäng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Språk 2</a:t>
            </a:r>
          </a:p>
          <a:p>
            <a:pPr marL="0" indent="0">
              <a:buNone/>
            </a:pPr>
            <a:r>
              <a:rPr lang="sv-SE" dirty="0"/>
              <a:t>-lägst moderna språk 2 ger 0,5 meritpoäng om sökanden redan har 1,0 poäng från Språk 1.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BD00F49-53F7-45AC-A120-13D58F9D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Meritpoäng för moderna språk – max 1,5</a:t>
            </a:r>
          </a:p>
        </p:txBody>
      </p:sp>
    </p:spTree>
    <p:extLst>
      <p:ext uri="{BB962C8B-B14F-4D97-AF65-F5344CB8AC3E}">
        <p14:creationId xmlns:p14="http://schemas.microsoft.com/office/powerpoint/2010/main" val="277294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17FD73E-A57F-4FF4-A8C6-31803CD9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172232"/>
            <a:ext cx="9240000" cy="4536000"/>
          </a:xfrm>
        </p:spPr>
        <p:txBody>
          <a:bodyPr/>
          <a:lstStyle/>
          <a:p>
            <a:r>
              <a:rPr lang="sv-SE" dirty="0"/>
              <a:t>Engelska 7 ger 1,0 meritpoäng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C441DE0-5FBC-41FB-94D3-A665FF7C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Meritpoäng för engelska – max 1,0 poäng</a:t>
            </a:r>
          </a:p>
        </p:txBody>
      </p:sp>
      <p:sp>
        <p:nvSpPr>
          <p:cNvPr id="5" name="AutoShape 2" descr="https://uhr.bildbank.nu/autolang/image-file/77964/highres/77964.jpg?ignore_usage_comment=1"/>
          <p:cNvSpPr>
            <a:spLocks noChangeAspect="1" noChangeArrowheads="1"/>
          </p:cNvSpPr>
          <p:nvPr/>
        </p:nvSpPr>
        <p:spPr bwMode="auto">
          <a:xfrm>
            <a:off x="63500" y="-411163"/>
            <a:ext cx="1695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78" y="2886636"/>
            <a:ext cx="2075888" cy="103794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2" y="1762405"/>
            <a:ext cx="1704975" cy="10382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36" y="4035797"/>
            <a:ext cx="1882867" cy="112759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51" y="4046164"/>
            <a:ext cx="1695450" cy="11144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23" y="2870667"/>
            <a:ext cx="2115672" cy="105783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35" y="5174596"/>
            <a:ext cx="1905560" cy="9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0" y="699247"/>
            <a:ext cx="11564555" cy="5815761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335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90FFBC3-1D8C-4694-AC2A-AF697A8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067036"/>
            <a:ext cx="9240000" cy="4536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Har du betyg i en kurs som ligger en nivå över behörighetskravet får du 0,5 meritpoäng.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b="1" dirty="0"/>
              <a:t>Exempel: </a:t>
            </a:r>
            <a:r>
              <a:rPr lang="sv-SE" dirty="0"/>
              <a:t>Till en utbildning krävs bara grundläggande behörighet  	(Ma 1). Eftersom du har betyg i matematik 2 a får du 0,5 	meritpoäng.</a:t>
            </a:r>
          </a:p>
          <a:p>
            <a:pPr marL="0" indent="0">
              <a:buNone/>
            </a:pPr>
            <a:r>
              <a:rPr lang="sv-SE" dirty="0"/>
              <a:t>Skiljer </a:t>
            </a:r>
            <a:r>
              <a:rPr lang="sv-SE"/>
              <a:t>det två </a:t>
            </a:r>
            <a:r>
              <a:rPr lang="sv-SE" dirty="0"/>
              <a:t>nivåer mellan behörighetskravet och det betyg du har får du 1,0 meritpoäng.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b="1" dirty="0"/>
              <a:t>Exempel:</a:t>
            </a:r>
            <a:r>
              <a:rPr lang="sv-SE" dirty="0"/>
              <a:t> Till en utbildning krävs matematik 2a/2b/2c. Du har läst 	och fått betyg i matematik 4 (=två nivåer över 2) och får då 1,0 i 	meritpoäng.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035C7A3-6A61-4885-896A-CBF3B17B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Meritpoäng för matematik – max 1,5</a:t>
            </a:r>
          </a:p>
        </p:txBody>
      </p:sp>
    </p:spTree>
    <p:extLst>
      <p:ext uri="{BB962C8B-B14F-4D97-AF65-F5344CB8AC3E}">
        <p14:creationId xmlns:p14="http://schemas.microsoft.com/office/powerpoint/2010/main" val="125161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5E84564-F50B-4A04-8139-4042D326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1961840"/>
            <a:ext cx="9240000" cy="4536000"/>
          </a:xfrm>
        </p:spPr>
        <p:txBody>
          <a:bodyPr/>
          <a:lstStyle/>
          <a:p>
            <a:r>
              <a:rPr lang="sv-SE" dirty="0"/>
              <a:t>Matematik specialisering ger 0,5 meritpoäng</a:t>
            </a:r>
          </a:p>
          <a:p>
            <a:r>
              <a:rPr lang="sv-SE" dirty="0"/>
              <a:t>Matematik 5 ger 1,0 meritpoäng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b="1" dirty="0"/>
              <a:t>Exempel: </a:t>
            </a:r>
            <a:r>
              <a:rPr lang="sv-SE" dirty="0"/>
              <a:t>Om matematik 4 krävs för behörighet och du har betyg i 	matematik 5 får du 1,0 meritpoäng.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b="1" dirty="0"/>
              <a:t>Exempel: </a:t>
            </a:r>
            <a:r>
              <a:rPr lang="sv-SE" dirty="0"/>
              <a:t>Om matematik 3 krävs för behörighet och du har </a:t>
            </a:r>
            <a:r>
              <a:rPr lang="sv-SE" dirty="0" err="1"/>
              <a:t>metyg</a:t>
            </a:r>
            <a:r>
              <a:rPr lang="sv-SE" dirty="0"/>
              <a:t> i 	matematik 4 och matematik 5 får du 1,5 i meritpoäng: </a:t>
            </a:r>
          </a:p>
          <a:p>
            <a:pPr marL="0" indent="0">
              <a:buNone/>
            </a:pPr>
            <a:r>
              <a:rPr lang="sv-SE" dirty="0"/>
              <a:t>	Ma 4 = 0,5 och Ma 5 = 1,0.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20FEE45-B631-4844-8494-625F1AC2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Meritpoäng för matematik, fortsättning</a:t>
            </a:r>
          </a:p>
        </p:txBody>
      </p:sp>
    </p:spTree>
    <p:extLst>
      <p:ext uri="{BB962C8B-B14F-4D97-AF65-F5344CB8AC3E}">
        <p14:creationId xmlns:p14="http://schemas.microsoft.com/office/powerpoint/2010/main" val="415608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5358A84-60D8-4B7D-B91C-3741F0813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2071" y="2194373"/>
            <a:ext cx="4502400" cy="4500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Meritpoäng för meritkurser</a:t>
            </a:r>
          </a:p>
          <a:p>
            <a:r>
              <a:rPr lang="sv-SE" dirty="0"/>
              <a:t>Kurser i matematik, moderna språk och engelska kan ge meritpoäng</a:t>
            </a:r>
          </a:p>
          <a:p>
            <a:r>
              <a:rPr lang="sv-SE" dirty="0"/>
              <a:t>Vilka kurser som räknas beror på vad som krävs för behörighet</a:t>
            </a:r>
          </a:p>
          <a:p>
            <a:r>
              <a:rPr lang="sv-SE" dirty="0"/>
              <a:t>Gäller all utbildning på grundnivå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D2F91B8-3185-44C3-941C-3A0CF747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Skilj på behörighetskurser och meritkurser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9317A4C-360E-4CD8-8797-356DF8EBDC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3999" y="2194373"/>
            <a:ext cx="4502400" cy="4500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Behörighetskurser</a:t>
            </a:r>
          </a:p>
          <a:p>
            <a:r>
              <a:rPr lang="sv-SE" dirty="0"/>
              <a:t>Krävs för särskild behörighet</a:t>
            </a:r>
          </a:p>
          <a:p>
            <a:r>
              <a:rPr lang="sv-SE" dirty="0"/>
              <a:t>Gäller alla sökande</a:t>
            </a:r>
          </a:p>
          <a:p>
            <a:r>
              <a:rPr lang="sv-SE" dirty="0"/>
              <a:t>Varierar mellan utbildningar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3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0ED865C-8546-4C86-8002-023C3B6A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322000"/>
            <a:ext cx="9240000" cy="4536000"/>
          </a:xfrm>
        </p:spPr>
        <p:txBody>
          <a:bodyPr/>
          <a:lstStyle/>
          <a:p>
            <a:r>
              <a:rPr lang="sv-SE" dirty="0"/>
              <a:t>När du räknat fram ditt jämförelsetal, lägger du på meritpoängen</a:t>
            </a:r>
          </a:p>
          <a:p>
            <a:r>
              <a:rPr lang="sv-SE" dirty="0"/>
              <a:t>Värdet du får fram då = meritvärdet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D831F2A-5407-41A1-A750-3E5E7C45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Jämförelsetal + meritpoäng = meritvärde</a:t>
            </a:r>
          </a:p>
        </p:txBody>
      </p:sp>
      <p:pic>
        <p:nvPicPr>
          <p:cNvPr id="6" name="Bildobjekt 5" descr="VHS-ill_arial_vägen.png">
            <a:extLst>
              <a:ext uri="{FF2B5EF4-FFF2-40B4-BE49-F238E27FC236}">
                <a16:creationId xmlns:a16="http://schemas.microsoft.com/office/drawing/2014/main" id="{0B6F2CC8-C4D6-4CC4-BD7A-D24C987CB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2" y="3111298"/>
            <a:ext cx="9932894" cy="33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30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EB6A8B-AC9D-4339-91F6-072B9920D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hlinkClick r:id="rId3"/>
              </a:rPr>
              <a:t>På Antagning.se </a:t>
            </a:r>
            <a:r>
              <a:rPr lang="sv-SE" dirty="0"/>
              <a:t>finns exempel </a:t>
            </a:r>
            <a:br>
              <a:rPr lang="sv-SE" dirty="0"/>
            </a:br>
            <a:r>
              <a:rPr lang="sv-SE" dirty="0"/>
              <a:t>som visar hur du räknar ut meritvärdet </a:t>
            </a:r>
            <a:br>
              <a:rPr lang="sv-SE" dirty="0"/>
            </a:br>
            <a:r>
              <a:rPr lang="sv-SE" dirty="0"/>
              <a:t>för en högskoleförberedande examen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Du kan också använda </a:t>
            </a:r>
            <a:r>
              <a:rPr lang="sv-SE" dirty="0" err="1"/>
              <a:t>Räknehjälpen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B3F50BF-1846-4F78-AC20-FD6D7AEA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 hur Signe räknar ut sitt meritvärde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0BC9F37-FA43-4555-B007-C78E2482D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992" y="522001"/>
            <a:ext cx="5329595" cy="59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På Antagning.se finns två exempel som visar hur meritvärdet räknas ut med utökade kurser: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lvl="1"/>
            <a:r>
              <a:rPr lang="sv-SE" dirty="0"/>
              <a:t>För behörighet</a:t>
            </a:r>
          </a:p>
          <a:p>
            <a:pPr lvl="1"/>
            <a:r>
              <a:rPr lang="sv-SE" dirty="0"/>
              <a:t>För meritpoäng</a:t>
            </a:r>
          </a:p>
          <a:p>
            <a:pPr lvl="1"/>
            <a:endParaRPr lang="sv-SE" dirty="0">
              <a:hlinkClick r:id="rId2"/>
            </a:endParaRPr>
          </a:p>
          <a:p>
            <a:pPr marL="179025" lvl="1" indent="0">
              <a:buNone/>
            </a:pPr>
            <a:r>
              <a:rPr lang="sv-SE" dirty="0">
                <a:hlinkClick r:id="rId2"/>
              </a:rPr>
              <a:t>Kim söker till juristprogrammet </a:t>
            </a:r>
            <a:endParaRPr lang="sv-SE" dirty="0"/>
          </a:p>
          <a:p>
            <a:pPr lvl="1"/>
            <a:endParaRPr lang="sv-SE" dirty="0">
              <a:hlinkClick r:id="rId3"/>
            </a:endParaRPr>
          </a:p>
          <a:p>
            <a:pPr marL="179025" lvl="1" indent="0">
              <a:buNone/>
            </a:pPr>
            <a:r>
              <a:rPr lang="sv-SE" dirty="0">
                <a:hlinkClick r:id="rId3"/>
              </a:rPr>
              <a:t>Kim söker till arkitektprogrammet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med Kim som har utökade kurser i sitt betyg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199869"/>
            <a:ext cx="4581237" cy="39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717" y="2905386"/>
            <a:ext cx="10821055" cy="522885"/>
          </a:xfrm>
        </p:spPr>
        <p:txBody>
          <a:bodyPr/>
          <a:lstStyle/>
          <a:p>
            <a:pPr algn="ctr"/>
            <a:r>
              <a:rPr lang="sv-SE" sz="6600" dirty="0"/>
              <a:t>Urval och antagning </a:t>
            </a:r>
          </a:p>
        </p:txBody>
      </p:sp>
    </p:spTree>
    <p:extLst>
      <p:ext uri="{BB962C8B-B14F-4D97-AF65-F5344CB8AC3E}">
        <p14:creationId xmlns:p14="http://schemas.microsoft.com/office/powerpoint/2010/main" val="144124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829FAC3-0AD3-4656-A453-339733594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236969"/>
            <a:ext cx="9240000" cy="4536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…då görs ett </a:t>
            </a:r>
            <a:r>
              <a:rPr lang="sv-SE" b="1" dirty="0"/>
              <a:t>urval</a:t>
            </a:r>
          </a:p>
          <a:p>
            <a:r>
              <a:rPr lang="sv-SE" dirty="0"/>
              <a:t>Urvalet är alltså själva </a:t>
            </a:r>
            <a:r>
              <a:rPr lang="sv-SE" b="1" dirty="0"/>
              <a:t>antagningen</a:t>
            </a:r>
          </a:p>
          <a:p>
            <a:r>
              <a:rPr lang="sv-SE" dirty="0"/>
              <a:t>Alla behöriga sökande deltar i urvalet till varje utbildning</a:t>
            </a:r>
          </a:p>
          <a:p>
            <a:r>
              <a:rPr lang="sv-SE" dirty="0"/>
              <a:t>Du konkurrerar med ditt meritvärde</a:t>
            </a:r>
          </a:p>
          <a:p>
            <a:r>
              <a:rPr lang="sv-SE" dirty="0"/>
              <a:t>Till många utbildningar kommer alla behöriga sökande in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F7836B3-9BB1-425F-B69B-DA7299F2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det finns fler sökande än platser till en utbildning…</a:t>
            </a:r>
          </a:p>
        </p:txBody>
      </p:sp>
    </p:spTree>
    <p:extLst>
      <p:ext uri="{BB962C8B-B14F-4D97-AF65-F5344CB8AC3E}">
        <p14:creationId xmlns:p14="http://schemas.microsoft.com/office/powerpoint/2010/main" val="1654217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025" lvl="1" indent="0">
              <a:buNone/>
            </a:pPr>
            <a:r>
              <a:rPr lang="sv-SE" sz="2400" b="1" dirty="0">
                <a:solidFill>
                  <a:srgbClr val="002060"/>
                </a:solidFill>
              </a:rPr>
              <a:t>Betygsurval </a:t>
            </a:r>
          </a:p>
          <a:p>
            <a:pPr lvl="1"/>
            <a:r>
              <a:rPr lang="sv-SE" sz="2400" dirty="0"/>
              <a:t>Minst en tredjedel av platserna på en utbildning går till sökande med </a:t>
            </a:r>
            <a:r>
              <a:rPr lang="sv-SE" sz="2400" b="1" i="1" dirty="0"/>
              <a:t>betyg</a:t>
            </a:r>
            <a:r>
              <a:rPr lang="sv-SE" sz="2400" dirty="0"/>
              <a:t>.</a:t>
            </a:r>
            <a:endParaRPr lang="sv-SE" sz="2400" b="1" i="1" dirty="0"/>
          </a:p>
          <a:p>
            <a:pPr lvl="1"/>
            <a:endParaRPr lang="sv-SE" sz="2400" dirty="0">
              <a:solidFill>
                <a:srgbClr val="002060"/>
              </a:solidFill>
            </a:endParaRPr>
          </a:p>
          <a:p>
            <a:pPr marL="179025" lvl="1" indent="0">
              <a:buNone/>
            </a:pPr>
            <a:r>
              <a:rPr lang="sv-SE" sz="2400" b="1" dirty="0">
                <a:solidFill>
                  <a:srgbClr val="002060"/>
                </a:solidFill>
              </a:rPr>
              <a:t>Provurval</a:t>
            </a:r>
          </a:p>
          <a:p>
            <a:pPr lvl="1"/>
            <a:r>
              <a:rPr lang="sv-SE" sz="2400" dirty="0"/>
              <a:t>Minst en tredjedel av platserna går till sökande som gjort </a:t>
            </a:r>
            <a:r>
              <a:rPr lang="sv-SE" sz="2400" b="1" i="1" dirty="0"/>
              <a:t>högskoleprovet</a:t>
            </a:r>
            <a:r>
              <a:rPr lang="sv-SE" sz="2400" dirty="0"/>
              <a:t>.</a:t>
            </a:r>
            <a:endParaRPr lang="sv-SE" sz="2400" b="1" i="1" dirty="0"/>
          </a:p>
          <a:p>
            <a:pPr marL="179025" lvl="1" indent="0">
              <a:buNone/>
            </a:pPr>
            <a:br>
              <a:rPr lang="sv-SE" sz="2400" dirty="0"/>
            </a:br>
            <a:r>
              <a:rPr lang="sv-SE" sz="2400" b="1" dirty="0"/>
              <a:t>Andra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urvalsgrunder</a:t>
            </a:r>
          </a:p>
          <a:p>
            <a:pPr lvl="1"/>
            <a:r>
              <a:rPr lang="sv-SE" sz="2400" dirty="0"/>
              <a:t>Högst en tredjedel av platserna går till sökande som prövas utifrån de kriterier högskolan beslutat om för en viss utbildning.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fördelas platserna </a:t>
            </a:r>
          </a:p>
        </p:txBody>
      </p:sp>
      <p:sp>
        <p:nvSpPr>
          <p:cNvPr id="11" name="Cirkel 4"/>
          <p:cNvSpPr txBox="1"/>
          <p:nvPr/>
        </p:nvSpPr>
        <p:spPr>
          <a:xfrm>
            <a:off x="9920970" y="2635623"/>
            <a:ext cx="1222163" cy="734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900" kern="1200" dirty="0"/>
              <a:t>Prov</a:t>
            </a:r>
          </a:p>
        </p:txBody>
      </p:sp>
      <p:pic>
        <p:nvPicPr>
          <p:cNvPr id="23" name="Platshållare för bild 2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2658"/>
          <a:stretch>
            <a:fillRect/>
          </a:stretch>
        </p:blipFill>
        <p:spPr>
          <a:xfrm>
            <a:off x="6686655" y="1801091"/>
            <a:ext cx="5255963" cy="3962399"/>
          </a:xfrm>
        </p:spPr>
      </p:pic>
      <p:sp>
        <p:nvSpPr>
          <p:cNvPr id="24" name="textruta 23"/>
          <p:cNvSpPr txBox="1"/>
          <p:nvPr/>
        </p:nvSpPr>
        <p:spPr>
          <a:xfrm>
            <a:off x="6990570" y="5872697"/>
            <a:ext cx="557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Exempelvis högskolepoäng, intervjuer, arbetsprover</a:t>
            </a:r>
          </a:p>
          <a:p>
            <a:endParaRPr lang="sv-SE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4235134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1947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CC6AFE2-0825-406F-893E-A8989F68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261245"/>
            <a:ext cx="9240000" cy="4536000"/>
          </a:xfrm>
        </p:spPr>
        <p:txBody>
          <a:bodyPr/>
          <a:lstStyle/>
          <a:p>
            <a:r>
              <a:rPr lang="sv-SE" b="1" dirty="0"/>
              <a:t>Betygsgrupp I, BI</a:t>
            </a:r>
            <a:r>
              <a:rPr lang="sv-SE" dirty="0"/>
              <a:t>: gymnasiebetyg utan komplettering – max 22,5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b="1" dirty="0"/>
              <a:t>Betygsgrupp I, BII</a:t>
            </a:r>
            <a:r>
              <a:rPr lang="sv-SE" dirty="0"/>
              <a:t>: gymnasiebetyg med komplettering – max 22,5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Folkhögskolegruppen, BF</a:t>
            </a:r>
            <a:r>
              <a:rPr lang="sv-SE" dirty="0"/>
              <a:t>: studieomdöme från folkhögskola – max 4,0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5A25812-2060-44FB-A6BC-E89B97A4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Betygsurvalet görs i tre olika grupper</a:t>
            </a:r>
          </a:p>
        </p:txBody>
      </p:sp>
    </p:spTree>
    <p:extLst>
      <p:ext uri="{BB962C8B-B14F-4D97-AF65-F5344CB8AC3E}">
        <p14:creationId xmlns:p14="http://schemas.microsoft.com/office/powerpoint/2010/main" val="385627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9176" y="3084681"/>
            <a:ext cx="10821055" cy="522885"/>
          </a:xfrm>
        </p:spPr>
        <p:txBody>
          <a:bodyPr/>
          <a:lstStyle/>
          <a:p>
            <a:pPr algn="ctr"/>
            <a:r>
              <a:rPr lang="sv-SE" sz="7200" dirty="0"/>
              <a:t>Dina förkunskaper</a:t>
            </a:r>
          </a:p>
        </p:txBody>
      </p:sp>
    </p:spTree>
    <p:extLst>
      <p:ext uri="{BB962C8B-B14F-4D97-AF65-F5344CB8AC3E}">
        <p14:creationId xmlns:p14="http://schemas.microsoft.com/office/powerpoint/2010/main" val="15598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Du som söker på din examen från gymnasiet </a:t>
            </a:r>
            <a:br>
              <a:rPr lang="sv-SE" dirty="0"/>
            </a:br>
            <a:r>
              <a:rPr lang="sv-SE" dirty="0"/>
              <a:t>utan kompletteringar prövas i betygsgrupp 1 (BI) </a:t>
            </a:r>
          </a:p>
          <a:p>
            <a:r>
              <a:rPr lang="sv-SE" b="1" dirty="0">
                <a:solidFill>
                  <a:srgbClr val="FF0000"/>
                </a:solidFill>
              </a:rPr>
              <a:t>Du som kompletterar din examen </a:t>
            </a:r>
            <a:br>
              <a:rPr lang="sv-SE" dirty="0"/>
            </a:br>
            <a:r>
              <a:rPr lang="sv-SE" dirty="0"/>
              <a:t>för att bli särskilt behörig </a:t>
            </a:r>
            <a:br>
              <a:rPr lang="sv-SE" dirty="0"/>
            </a:br>
            <a:r>
              <a:rPr lang="sv-SE" dirty="0"/>
              <a:t>eller för att förbättra ditt meritvärde </a:t>
            </a:r>
            <a:br>
              <a:rPr lang="sv-SE" dirty="0"/>
            </a:br>
            <a:r>
              <a:rPr lang="sv-SE" dirty="0"/>
              <a:t>prövas i betygsgrupp </a:t>
            </a:r>
            <a:r>
              <a:rPr lang="sv-SE" b="1" dirty="0">
                <a:solidFill>
                  <a:srgbClr val="FF0000"/>
                </a:solidFill>
              </a:rPr>
              <a:t>2 (BII)</a:t>
            </a:r>
          </a:p>
          <a:p>
            <a:r>
              <a:rPr lang="sv-SE" dirty="0"/>
              <a:t>Du som dessutom väljer att göra högskoleprovet </a:t>
            </a:r>
            <a:br>
              <a:rPr lang="sv-SE" dirty="0"/>
            </a:br>
            <a:r>
              <a:rPr lang="sv-SE" dirty="0"/>
              <a:t>prövas också i grupp HP, provurvalsgruppen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kan delta i flera urvalsgrupper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504000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982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4853F7C-84D6-48B5-B726-0B46D8134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9" y="2042760"/>
            <a:ext cx="9240000" cy="4536000"/>
          </a:xfrm>
        </p:spPr>
        <p:txBody>
          <a:bodyPr/>
          <a:lstStyle/>
          <a:p>
            <a:r>
              <a:rPr lang="sv-SE" dirty="0"/>
              <a:t>Genom att titta på statistik för tidigare terminer </a:t>
            </a:r>
            <a:br>
              <a:rPr lang="sv-SE" dirty="0"/>
            </a:br>
            <a:r>
              <a:rPr lang="sv-SE" dirty="0"/>
              <a:t>kan du få en ungefärlig bild av vilket meritvärde </a:t>
            </a:r>
            <a:br>
              <a:rPr lang="sv-SE" dirty="0"/>
            </a:br>
            <a:r>
              <a:rPr lang="sv-SE" dirty="0"/>
              <a:t>som brukar krävas till en viss utbildning</a:t>
            </a:r>
          </a:p>
          <a:p>
            <a:r>
              <a:rPr lang="sv-SE" dirty="0"/>
              <a:t>I </a:t>
            </a:r>
            <a:r>
              <a:rPr lang="sv-SE" dirty="0">
                <a:hlinkClick r:id="rId2"/>
              </a:rPr>
              <a:t>Hitta och jämför utbildning på Studera.nu </a:t>
            </a:r>
            <a:br>
              <a:rPr lang="sv-SE" dirty="0"/>
            </a:br>
            <a:r>
              <a:rPr lang="sv-SE" dirty="0"/>
              <a:t>får du fram den senaste antagningsstatistiken </a:t>
            </a:r>
            <a:br>
              <a:rPr lang="sv-SE" dirty="0"/>
            </a:br>
            <a:r>
              <a:rPr lang="sv-SE" dirty="0"/>
              <a:t>vid varje utbildning</a:t>
            </a:r>
          </a:p>
          <a:p>
            <a:r>
              <a:rPr lang="sv-SE" dirty="0"/>
              <a:t>Du kan också gå direkt till UHR:s </a:t>
            </a:r>
            <a:br>
              <a:rPr lang="sv-SE" dirty="0"/>
            </a:br>
            <a:r>
              <a:rPr lang="sv-SE" dirty="0">
                <a:hlinkClick r:id="rId3"/>
              </a:rPr>
              <a:t>statistikdatabas</a:t>
            </a:r>
            <a:r>
              <a:rPr lang="sv-SE" dirty="0"/>
              <a:t> för att söka fram flera </a:t>
            </a:r>
            <a:br>
              <a:rPr lang="sv-SE" dirty="0"/>
            </a:br>
            <a:r>
              <a:rPr lang="sv-SE" dirty="0"/>
              <a:t>olika terminer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E77DAC1-4F91-4BDA-9EE9-31CBB3EE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Kolla gärna antagningsstatistiken</a:t>
            </a:r>
          </a:p>
        </p:txBody>
      </p:sp>
      <p:pic>
        <p:nvPicPr>
          <p:cNvPr id="5" name="Platshållare för bild 11"/>
          <p:cNvPicPr>
            <a:picLocks noChangeAspect="1"/>
          </p:cNvPicPr>
          <p:nvPr/>
        </p:nvPicPr>
        <p:blipFill>
          <a:blip r:embed="rId4"/>
          <a:srcRect l="6426" r="6426"/>
          <a:stretch>
            <a:fillRect/>
          </a:stretch>
        </p:blipFill>
        <p:spPr>
          <a:xfrm>
            <a:off x="7150081" y="1909483"/>
            <a:ext cx="5041919" cy="3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43975" y="3488092"/>
            <a:ext cx="10821055" cy="522885"/>
          </a:xfrm>
        </p:spPr>
        <p:txBody>
          <a:bodyPr/>
          <a:lstStyle/>
          <a:p>
            <a:pPr algn="ctr"/>
            <a:r>
              <a:rPr lang="sv-SE" sz="6600" dirty="0"/>
              <a:t>Lycka till! </a:t>
            </a:r>
          </a:p>
        </p:txBody>
      </p:sp>
    </p:spTree>
    <p:extLst>
      <p:ext uri="{BB962C8B-B14F-4D97-AF65-F5344CB8AC3E}">
        <p14:creationId xmlns:p14="http://schemas.microsoft.com/office/powerpoint/2010/main" val="224321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025" lvl="1" indent="0">
              <a:lnSpc>
                <a:spcPct val="150000"/>
              </a:lnSpc>
              <a:buNone/>
            </a:pPr>
            <a:endParaRPr lang="sv-SE" dirty="0"/>
          </a:p>
          <a:p>
            <a:pPr marL="179025" lvl="1" indent="0">
              <a:buNone/>
            </a:pPr>
            <a:r>
              <a:rPr lang="sv-SE" sz="2400" dirty="0"/>
              <a:t>Den som börjar en högskoleutbildning </a:t>
            </a:r>
          </a:p>
          <a:p>
            <a:pPr marL="179025" lvl="1" indent="0">
              <a:buNone/>
            </a:pPr>
            <a:r>
              <a:rPr lang="sv-SE" sz="2400" dirty="0"/>
              <a:t>behöver vissa förkunskaper för att kunna följa utbildningen      </a:t>
            </a:r>
          </a:p>
          <a:p>
            <a:pPr lvl="2"/>
            <a:endParaRPr lang="sv-SE" sz="2400" dirty="0"/>
          </a:p>
          <a:p>
            <a:pPr marL="179025" lvl="1" indent="0">
              <a:buNone/>
            </a:pPr>
            <a:r>
              <a:rPr lang="sv-SE" sz="2400" dirty="0"/>
              <a:t>Om du har de </a:t>
            </a:r>
            <a:r>
              <a:rPr lang="sv-SE" sz="2400" b="1" dirty="0"/>
              <a:t>förkunskaper</a:t>
            </a:r>
            <a:r>
              <a:rPr lang="sv-SE" sz="2400" dirty="0"/>
              <a:t> som krävs för den utbildning du vill söka, har du också </a:t>
            </a:r>
            <a:r>
              <a:rPr lang="sv-SE" sz="2400" b="1" dirty="0"/>
              <a:t>behörighet</a:t>
            </a:r>
            <a:r>
              <a:rPr lang="sv-SE" sz="2400" dirty="0"/>
              <a:t> till utbildningen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Kolla att du har rätt förkunskaper = är behörig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2" b="12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326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Kraven delas in i: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82" y="173665"/>
            <a:ext cx="5622130" cy="6362638"/>
          </a:xfrm>
          <a:prstGeom prst="rect">
            <a:avLst/>
          </a:prstGeom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538344" y="1735263"/>
            <a:ext cx="9240000" cy="4536000"/>
          </a:xfrm>
        </p:spPr>
        <p:txBody>
          <a:bodyPr/>
          <a:lstStyle/>
          <a:p>
            <a:pPr marL="179025" lvl="1" indent="0">
              <a:buNone/>
            </a:pPr>
            <a:endParaRPr lang="sv-SE" b="1" dirty="0"/>
          </a:p>
          <a:p>
            <a:pPr marL="179025" lvl="1" indent="0">
              <a:buNone/>
            </a:pPr>
            <a:r>
              <a:rPr lang="sv-SE" sz="2400" b="1" dirty="0"/>
              <a:t>Grundläggande behörighet </a:t>
            </a:r>
          </a:p>
          <a:p>
            <a:pPr lvl="1"/>
            <a:r>
              <a:rPr lang="sv-SE" sz="2400" dirty="0"/>
              <a:t>Krävs till alla kurser och program </a:t>
            </a:r>
            <a:br>
              <a:rPr lang="sv-SE" sz="2400" dirty="0"/>
            </a:br>
            <a:r>
              <a:rPr lang="sv-SE" sz="2400" dirty="0"/>
              <a:t>på högskolans grundnivå</a:t>
            </a:r>
          </a:p>
          <a:p>
            <a:pPr marL="179025" lvl="1" indent="0">
              <a:buNone/>
            </a:pPr>
            <a:endParaRPr lang="sv-SE" sz="2400" b="1" dirty="0"/>
          </a:p>
          <a:p>
            <a:pPr marL="179025" lvl="1" indent="0">
              <a:buNone/>
            </a:pPr>
            <a:r>
              <a:rPr lang="sv-SE" sz="2400" b="1" dirty="0"/>
              <a:t>Särskild behörighet </a:t>
            </a:r>
          </a:p>
          <a:p>
            <a:pPr lvl="1"/>
            <a:r>
              <a:rPr lang="sv-SE" sz="2400" dirty="0"/>
              <a:t>Varierar mellan utbildningarna  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Kan vara gymnasiekurser, </a:t>
            </a:r>
            <a:br>
              <a:rPr lang="sv-SE" sz="2400" dirty="0"/>
            </a:br>
            <a:r>
              <a:rPr lang="sv-SE" sz="2400" dirty="0"/>
              <a:t>arbetslivserfarenhet, tidigare högskolestudier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590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025" lvl="1" indent="0">
              <a:buNone/>
            </a:pPr>
            <a:endParaRPr lang="sv-SE" sz="2400" dirty="0"/>
          </a:p>
          <a:p>
            <a:pPr marL="179025" lvl="1" indent="0">
              <a:buNone/>
            </a:pPr>
            <a:r>
              <a:rPr lang="sv-SE" sz="2400" dirty="0"/>
              <a:t>Du som går gymnasiet har grundläggande behörighet med en</a:t>
            </a:r>
          </a:p>
          <a:p>
            <a:pPr marL="179025" lvl="1" indent="0">
              <a:buNone/>
            </a:pPr>
            <a:endParaRPr lang="sv-SE" sz="2400" dirty="0"/>
          </a:p>
          <a:p>
            <a:pPr lvl="1"/>
            <a:r>
              <a:rPr lang="sv-SE" sz="2400" b="1" dirty="0"/>
              <a:t>Examen från ett högskoleförberedande program</a:t>
            </a:r>
            <a:endParaRPr lang="sv-SE" sz="2400" dirty="0"/>
          </a:p>
          <a:p>
            <a:pPr marL="179025" lvl="1" indent="0">
              <a:buNone/>
            </a:pPr>
            <a:endParaRPr lang="sv-SE" sz="2400" dirty="0"/>
          </a:p>
          <a:p>
            <a:pPr marL="179025" lvl="1" indent="0">
              <a:buNone/>
            </a:pPr>
            <a:r>
              <a:rPr lang="sv-SE" sz="2400" dirty="0"/>
              <a:t>	eller </a:t>
            </a:r>
          </a:p>
          <a:p>
            <a:pPr marL="179025" lvl="1" indent="0">
              <a:buNone/>
            </a:pPr>
            <a:endParaRPr lang="sv-SE" sz="2400" dirty="0"/>
          </a:p>
          <a:p>
            <a:pPr lvl="1"/>
            <a:r>
              <a:rPr lang="sv-SE" sz="2400" b="1" dirty="0"/>
              <a:t>Examen från ett yrkesprogram (yrkesexamen) </a:t>
            </a:r>
            <a:r>
              <a:rPr lang="sv-SE" sz="2400" b="1" dirty="0">
                <a:solidFill>
                  <a:srgbClr val="FF0000"/>
                </a:solidFill>
              </a:rPr>
              <a:t>och </a:t>
            </a:r>
          </a:p>
          <a:p>
            <a:pPr marL="179025" lvl="1" indent="0">
              <a:buNone/>
            </a:pPr>
            <a:r>
              <a:rPr lang="sv-SE" sz="2400" b="1" dirty="0"/>
              <a:t>   har godkänt betyg i Svenska 2 och 3 och i Engelska 6.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Grundläggande behörighet</a:t>
            </a:r>
          </a:p>
        </p:txBody>
      </p:sp>
      <p:pic>
        <p:nvPicPr>
          <p:cNvPr id="4" name="Platshållare för 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9796" y="2124636"/>
            <a:ext cx="3097911" cy="30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sz="2400" dirty="0"/>
              <a:t>De särskilda behörighetskraven är kopplade till utbildningens innehåll eller inriktning </a:t>
            </a:r>
            <a:br>
              <a:rPr lang="sv-SE" sz="2400" dirty="0"/>
            </a:br>
            <a:endParaRPr lang="sv-SE" sz="2400" dirty="0"/>
          </a:p>
          <a:p>
            <a:pPr lvl="1"/>
            <a:r>
              <a:rPr lang="sv-SE" sz="2400" dirty="0"/>
              <a:t>För varje utbildning har man bestämt vilka förkunskaper som är nödvändiga för att en student ska kunna följa utbildningar som ges inom just det området</a:t>
            </a:r>
            <a:br>
              <a:rPr lang="sv-SE" sz="2400" dirty="0"/>
            </a:br>
            <a:endParaRPr lang="sv-SE" sz="2400" dirty="0"/>
          </a:p>
          <a:p>
            <a:pPr marL="179025" lvl="1" indent="0">
              <a:buNone/>
            </a:pPr>
            <a:endParaRPr lang="sv-SE" sz="24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Särskild behörighet</a:t>
            </a:r>
          </a:p>
        </p:txBody>
      </p:sp>
    </p:spTree>
    <p:extLst>
      <p:ext uri="{BB962C8B-B14F-4D97-AF65-F5344CB8AC3E}">
        <p14:creationId xmlns:p14="http://schemas.microsoft.com/office/powerpoint/2010/main" val="234472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</a:pPr>
            <a:r>
              <a:rPr lang="sv-SE" sz="2400" b="1" dirty="0"/>
              <a:t>Juristprogrammet</a:t>
            </a:r>
          </a:p>
          <a:p>
            <a:pPr marL="0" lvl="3" indent="0">
              <a:buNone/>
            </a:pPr>
            <a:r>
              <a:rPr lang="sv-SE" sz="2400" dirty="0"/>
              <a:t>Grundläggande behörighet </a:t>
            </a:r>
          </a:p>
          <a:p>
            <a:pPr marL="0" lvl="3" indent="0">
              <a:buNone/>
            </a:pPr>
            <a:r>
              <a:rPr lang="sv-SE" sz="2400" dirty="0"/>
              <a:t> + lägst betyget E i Hi 1 b (alt 1a1 + 1a2), </a:t>
            </a:r>
            <a:br>
              <a:rPr lang="sv-SE" sz="2400" dirty="0"/>
            </a:br>
            <a:r>
              <a:rPr lang="sv-SE" sz="2400" dirty="0" err="1"/>
              <a:t>Sh</a:t>
            </a:r>
            <a:r>
              <a:rPr lang="sv-SE" sz="2400" dirty="0"/>
              <a:t> 1b (alt 1a1 + 1a2)</a:t>
            </a:r>
          </a:p>
          <a:p>
            <a:pPr marL="0" lvl="3" indent="0">
              <a:buNone/>
            </a:pP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 				</a:t>
            </a:r>
            <a:br>
              <a:rPr lang="sv-SE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  <a:p>
            <a:pPr marL="0" lvl="3" indent="0">
              <a:buNone/>
            </a:pPr>
            <a:r>
              <a:rPr lang="sv-SE" sz="2400" b="1" dirty="0"/>
              <a:t>Sjuksköterskeprogrammet</a:t>
            </a:r>
          </a:p>
          <a:p>
            <a:pPr marL="0" lvl="1" indent="0">
              <a:buNone/>
            </a:pPr>
            <a:r>
              <a:rPr lang="sv-SE" sz="2400" dirty="0"/>
              <a:t>Grundläggande behörighet </a:t>
            </a:r>
          </a:p>
          <a:p>
            <a:pPr marL="0" lvl="1" indent="0">
              <a:buNone/>
            </a:pPr>
            <a:r>
              <a:rPr lang="sv-SE" sz="2400" dirty="0"/>
              <a:t>+ lägst betyget E i Ma 2a/2b/2c,</a:t>
            </a:r>
          </a:p>
          <a:p>
            <a:pPr marL="0" lvl="1" indent="0">
              <a:buNone/>
            </a:pPr>
            <a:r>
              <a:rPr lang="sv-SE" sz="2400" dirty="0" err="1"/>
              <a:t>Nk</a:t>
            </a:r>
            <a:r>
              <a:rPr lang="sv-SE" sz="2400" dirty="0"/>
              <a:t> 2 eller motsvarande kunskaper,</a:t>
            </a:r>
          </a:p>
          <a:p>
            <a:pPr marL="0" lvl="1" indent="0">
              <a:buNone/>
            </a:pPr>
            <a:r>
              <a:rPr lang="sv-SE" sz="2400" dirty="0" err="1"/>
              <a:t>Sh</a:t>
            </a:r>
            <a:r>
              <a:rPr lang="sv-SE" sz="2400" dirty="0"/>
              <a:t> 1b (alt 1a1 + 1a2) </a:t>
            </a:r>
            <a:endParaRPr lang="sv-SE" sz="1600" dirty="0">
              <a:solidFill>
                <a:schemeClr val="bg2">
                  <a:lumMod val="75000"/>
                </a:schemeClr>
              </a:solidFill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beskrivs kraven på Antagning.se</a:t>
            </a:r>
          </a:p>
        </p:txBody>
      </p:sp>
      <p:pic>
        <p:nvPicPr>
          <p:cNvPr id="5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b="23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065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84000" y="1800000"/>
            <a:ext cx="6270982" cy="44992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Socionomprogrammet</a:t>
            </a:r>
          </a:p>
          <a:p>
            <a:pPr marL="0" indent="0">
              <a:buNone/>
            </a:pPr>
            <a:r>
              <a:rPr lang="sv-SE" dirty="0"/>
              <a:t>Grundläggande behörighet + särskild behörighet i </a:t>
            </a:r>
            <a:r>
              <a:rPr lang="sv-SE" dirty="0">
                <a:solidFill>
                  <a:srgbClr val="FF0000"/>
                </a:solidFill>
              </a:rPr>
              <a:t>Matematik 2a/2b/2c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Samhällskunskap 1b </a:t>
            </a:r>
            <a:r>
              <a:rPr lang="sv-SE" dirty="0"/>
              <a:t>(</a:t>
            </a:r>
            <a:r>
              <a:rPr lang="sv-SE" i="1" dirty="0"/>
              <a:t>alternativt </a:t>
            </a:r>
            <a:br>
              <a:rPr lang="sv-SE" i="1" dirty="0"/>
            </a:br>
            <a:r>
              <a:rPr lang="sv-SE" dirty="0"/>
              <a:t>Samhällskunskap 1a1+1a2)</a:t>
            </a:r>
          </a:p>
          <a:p>
            <a:pPr marL="0" indent="0">
              <a:buNone/>
            </a:pPr>
            <a:br>
              <a:rPr lang="sv-SE" b="1" dirty="0"/>
            </a:br>
            <a:r>
              <a:rPr lang="sv-SE" b="1" dirty="0"/>
              <a:t>Civilingenjörsprogrammet, energi och miljö</a:t>
            </a:r>
          </a:p>
          <a:p>
            <a:pPr marL="0" indent="0">
              <a:buNone/>
            </a:pPr>
            <a:r>
              <a:rPr lang="sv-SE" dirty="0"/>
              <a:t>Grundläggande behörighet + särskild behörighet i </a:t>
            </a:r>
            <a:r>
              <a:rPr lang="sv-SE" dirty="0">
                <a:solidFill>
                  <a:srgbClr val="FF0000"/>
                </a:solidFill>
              </a:rPr>
              <a:t>Matematik 4 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Fysik 2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Kemi 1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Signe söker till två olika utbildningsprogram</a:t>
            </a: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r="4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9587628"/>
      </p:ext>
    </p:extLst>
  </p:cSld>
  <p:clrMapOvr>
    <a:masterClrMapping/>
  </p:clrMapOvr>
</p:sld>
</file>

<file path=ppt/theme/theme1.xml><?xml version="1.0" encoding="utf-8"?>
<a:theme xmlns:a="http://schemas.openxmlformats.org/drawingml/2006/main" name="UHR-färger">
  <a:themeElements>
    <a:clrScheme name="">
      <a:dk1>
        <a:srgbClr val="000000"/>
      </a:dk1>
      <a:lt1>
        <a:srgbClr val="FFFFFF"/>
      </a:lt1>
      <a:dk2>
        <a:srgbClr val="61269E"/>
      </a:dk2>
      <a:lt2>
        <a:srgbClr val="61269E"/>
      </a:lt2>
      <a:accent1>
        <a:srgbClr val="A17DC5"/>
      </a:accent1>
      <a:accent2>
        <a:srgbClr val="99C5D5"/>
      </a:accent2>
      <a:accent3>
        <a:srgbClr val="CF66A0"/>
      </a:accent3>
      <a:accent4>
        <a:srgbClr val="D0BEE2"/>
      </a:accent4>
      <a:accent5>
        <a:srgbClr val="66A8C0"/>
      </a:accent5>
      <a:accent6>
        <a:srgbClr val="DF99C0"/>
      </a:accent6>
      <a:hlink>
        <a:srgbClr val="A07CC4"/>
      </a:hlink>
      <a:folHlink>
        <a:srgbClr val="CFBD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3C3B712-E08C-6B47-8443-1A4C795C830B}" vid="{89733632-1DEB-A245-A173-44027C66A57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0A207190921C4AB5220B5EB98C9DE8" ma:contentTypeVersion="9" ma:contentTypeDescription="Skapa ett nytt dokument." ma:contentTypeScope="" ma:versionID="628ccd79e53eb182db87b17a51ca8bcb">
  <xsd:schema xmlns:xsd="http://www.w3.org/2001/XMLSchema" xmlns:xs="http://www.w3.org/2001/XMLSchema" xmlns:p="http://schemas.microsoft.com/office/2006/metadata/properties" xmlns:ns1="http://schemas.microsoft.com/sharepoint/v3" xmlns:ns2="577fec3c-b21e-435d-a529-5a900f24585c" xmlns:ns3="116c40e9-b7f7-49fd-8ec4-c0a5ec99bcb3" targetNamespace="http://schemas.microsoft.com/office/2006/metadata/properties" ma:root="true" ma:fieldsID="1d14f91b8b87e38efaa3ea567a954938" ns1:_="" ns2:_="" ns3:_="">
    <xsd:import namespace="http://schemas.microsoft.com/sharepoint/v3"/>
    <xsd:import namespace="577fec3c-b21e-435d-a529-5a900f24585c"/>
    <xsd:import namespace="116c40e9-b7f7-49fd-8ec4-c0a5ec99bcb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5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fec3c-b21e-435d-a529-5a900f245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c40e9-b7f7-49fd-8ec4-c0a5ec99bc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nehållstyp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226401-5CF4-4674-9107-EBC8F2799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7fec3c-b21e-435d-a529-5a900f24585c"/>
    <ds:schemaRef ds:uri="116c40e9-b7f7-49fd-8ec4-c0a5ec99b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EB2C4E-CF4E-499F-B710-7A51073D36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3D7818-6BAC-4756-AD07-1E63428D97D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116c40e9-b7f7-49fd-8ec4-c0a5ec99bcb3"/>
    <ds:schemaRef ds:uri="http://purl.org/dc/terms/"/>
    <ds:schemaRef ds:uri="577fec3c-b21e-435d-a529-5a900f2458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UHR-PPT-sv (1)</Template>
  <TotalTime>392</TotalTime>
  <Words>2016</Words>
  <Application>Microsoft Office PowerPoint</Application>
  <PresentationFormat>Bredbild</PresentationFormat>
  <Paragraphs>235</Paragraphs>
  <Slides>32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UHR-färger</vt:lpstr>
      <vt:lpstr>Att söka till högskolan </vt:lpstr>
      <vt:lpstr>PowerPoint-presentation</vt:lpstr>
      <vt:lpstr>Dina förkunskaper</vt:lpstr>
      <vt:lpstr>Kolla att du har rätt förkunskaper = är behörig</vt:lpstr>
      <vt:lpstr>Kraven delas in i: </vt:lpstr>
      <vt:lpstr>Grundläggande behörighet</vt:lpstr>
      <vt:lpstr>Särskild behörighet</vt:lpstr>
      <vt:lpstr>Så här beskrivs kraven på Antagning.se</vt:lpstr>
      <vt:lpstr>Signe söker till två olika utbildningsprogram</vt:lpstr>
      <vt:lpstr>Tips: Skolverkets behörighetsvisare </vt:lpstr>
      <vt:lpstr>Meritvärdering och urval</vt:lpstr>
      <vt:lpstr>Vägen till meritvärdet går via din gymnasieexamen</vt:lpstr>
      <vt:lpstr>Ditt meritvärde räknar du fram så här</vt:lpstr>
      <vt:lpstr>Räkna fram meritvärde, forts</vt:lpstr>
      <vt:lpstr>Jämförelsetalet är en bit på vägen</vt:lpstr>
      <vt:lpstr>Kolla om du får lägga till meritpoäng</vt:lpstr>
      <vt:lpstr>Du kan få maximalt 2,5 meritpoäng</vt:lpstr>
      <vt:lpstr>Meritpoäng för moderna språk – max 1,5</vt:lpstr>
      <vt:lpstr>Meritpoäng för engelska – max 1,0 poäng</vt:lpstr>
      <vt:lpstr>Meritpoäng för matematik – max 1,5</vt:lpstr>
      <vt:lpstr>Meritpoäng för matematik, fortsättning</vt:lpstr>
      <vt:lpstr>Skilj på behörighetskurser och meritkurser</vt:lpstr>
      <vt:lpstr>Jämförelsetal + meritpoäng = meritvärde</vt:lpstr>
      <vt:lpstr>Se hur Signe räknar ut sitt meritvärde</vt:lpstr>
      <vt:lpstr>Exempel med Kim som har utökade kurser i sitt betyg</vt:lpstr>
      <vt:lpstr>Urval och antagning </vt:lpstr>
      <vt:lpstr>När det finns fler sökande än platser till en utbildning…</vt:lpstr>
      <vt:lpstr>Så här fördelas platserna </vt:lpstr>
      <vt:lpstr>Betygsurvalet görs i tre olika grupper</vt:lpstr>
      <vt:lpstr>Du kan delta i flera urvalsgrupper</vt:lpstr>
      <vt:lpstr>Kolla gärna antagningsstatistiken</vt:lpstr>
      <vt:lpstr>Lycka till!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Helena Ljungros</dc:creator>
  <cp:lastModifiedBy>Birgitta Svensson</cp:lastModifiedBy>
  <cp:revision>53</cp:revision>
  <cp:lastPrinted>2019-02-06T16:06:41Z</cp:lastPrinted>
  <dcterms:created xsi:type="dcterms:W3CDTF">2019-06-26T07:58:59Z</dcterms:created>
  <dcterms:modified xsi:type="dcterms:W3CDTF">2025-12-17T12:21:29Z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0x010100590A207190921C4AB5220B5EB98C9DE8</vt:lpwstr>
  </property>
</Properties>
</file>